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72" r:id="rId5"/>
    <p:sldId id="264" r:id="rId6"/>
    <p:sldId id="273" r:id="rId7"/>
    <p:sldId id="284" r:id="rId8"/>
    <p:sldId id="266" r:id="rId9"/>
    <p:sldId id="290" r:id="rId10"/>
    <p:sldId id="291" r:id="rId11"/>
    <p:sldId id="262" r:id="rId12"/>
    <p:sldId id="283" r:id="rId13"/>
    <p:sldId id="279" r:id="rId14"/>
    <p:sldId id="292" r:id="rId15"/>
    <p:sldId id="285" r:id="rId16"/>
    <p:sldId id="287" r:id="rId17"/>
    <p:sldId id="288" r:id="rId18"/>
    <p:sldId id="286" r:id="rId19"/>
    <p:sldId id="28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5C4D"/>
    <a:srgbClr val="D1D8B7"/>
    <a:srgbClr val="A09D79"/>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6640" autoAdjust="0"/>
  </p:normalViewPr>
  <p:slideViewPr>
    <p:cSldViewPr snapToGrid="0">
      <p:cViewPr varScale="1">
        <p:scale>
          <a:sx n="58" d="100"/>
          <a:sy n="58" d="100"/>
        </p:scale>
        <p:origin x="912" y="100"/>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8C0B29-FE9A-4447-94A8-C5EDE5D6488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610F80DD-F740-46EF-A358-0A005164BF42}">
      <dgm:prSet phldrT="[Text]" custT="1"/>
      <dgm:spPr/>
      <dgm:t>
        <a:bodyPr/>
        <a:lstStyle/>
        <a:p>
          <a:r>
            <a:rPr lang="en-US" sz="2000" b="1" dirty="0">
              <a:solidFill>
                <a:schemeClr val="accent2">
                  <a:lumMod val="75000"/>
                </a:schemeClr>
              </a:solidFill>
              <a:latin typeface="Aptos Black" panose="020B0004020202020204" pitchFamily="34" charset="0"/>
            </a:rPr>
            <a:t>EMPATHIZE</a:t>
          </a:r>
          <a:endParaRPr lang="en-US" sz="900" dirty="0">
            <a:solidFill>
              <a:schemeClr val="accent2">
                <a:lumMod val="75000"/>
              </a:schemeClr>
            </a:solidFill>
          </a:endParaRPr>
        </a:p>
      </dgm:t>
    </dgm:pt>
    <dgm:pt modelId="{D49A4109-0F54-49F4-B8B3-905E66C142A3}" type="parTrans" cxnId="{EEADABA8-7B43-4CF0-B13F-61BBABB6FB2F}">
      <dgm:prSet/>
      <dgm:spPr/>
      <dgm:t>
        <a:bodyPr/>
        <a:lstStyle/>
        <a:p>
          <a:endParaRPr lang="en-US"/>
        </a:p>
      </dgm:t>
    </dgm:pt>
    <dgm:pt modelId="{ED1CB06D-98AB-4D01-84C1-52D293AC0DF0}" type="sibTrans" cxnId="{EEADABA8-7B43-4CF0-B13F-61BBABB6FB2F}">
      <dgm:prSet/>
      <dgm:spPr/>
      <dgm:t>
        <a:bodyPr/>
        <a:lstStyle/>
        <a:p>
          <a:endParaRPr lang="en-US"/>
        </a:p>
      </dgm:t>
    </dgm:pt>
    <dgm:pt modelId="{56044AF0-0CDB-4BF5-A952-4B5F2A74C045}">
      <dgm:prSet phldrT="[Text]" custT="1"/>
      <dgm:spPr/>
      <dgm:t>
        <a:bodyPr/>
        <a:lstStyle/>
        <a:p>
          <a:r>
            <a:rPr lang="en-US" sz="2000" b="1" dirty="0">
              <a:solidFill>
                <a:schemeClr val="accent2">
                  <a:lumMod val="75000"/>
                </a:schemeClr>
              </a:solidFill>
              <a:latin typeface="Aptos Black" panose="020B0004020202020204" pitchFamily="34" charset="0"/>
            </a:rPr>
            <a:t>DEFINE</a:t>
          </a:r>
        </a:p>
      </dgm:t>
    </dgm:pt>
    <dgm:pt modelId="{03571020-D316-4ECE-91FB-026FA4D153EC}" type="parTrans" cxnId="{54B268E7-2AB6-4ABB-A955-AD4227009A71}">
      <dgm:prSet/>
      <dgm:spPr/>
      <dgm:t>
        <a:bodyPr/>
        <a:lstStyle/>
        <a:p>
          <a:endParaRPr lang="en-US"/>
        </a:p>
      </dgm:t>
    </dgm:pt>
    <dgm:pt modelId="{F1272AAF-6BAD-4C31-AA65-26ECF84BA620}" type="sibTrans" cxnId="{54B268E7-2AB6-4ABB-A955-AD4227009A71}">
      <dgm:prSet/>
      <dgm:spPr/>
      <dgm:t>
        <a:bodyPr/>
        <a:lstStyle/>
        <a:p>
          <a:endParaRPr lang="en-US"/>
        </a:p>
      </dgm:t>
    </dgm:pt>
    <dgm:pt modelId="{6944B870-52FE-46AF-AF0F-A189DD789670}">
      <dgm:prSet phldrT="[Text]" custT="1"/>
      <dgm:spPr/>
      <dgm:t>
        <a:bodyPr/>
        <a:lstStyle/>
        <a:p>
          <a:r>
            <a:rPr lang="en-US" sz="2000" b="1" dirty="0">
              <a:solidFill>
                <a:schemeClr val="accent2">
                  <a:lumMod val="75000"/>
                </a:schemeClr>
              </a:solidFill>
              <a:latin typeface="Aptos Black" panose="020B0004020202020204" pitchFamily="34" charset="0"/>
            </a:rPr>
            <a:t>IDEATE</a:t>
          </a:r>
        </a:p>
      </dgm:t>
    </dgm:pt>
    <dgm:pt modelId="{72A0495F-45C4-47A7-8168-68C23A2B4891}" type="parTrans" cxnId="{699FC9C3-968A-44AF-8480-F0B2E5959D8C}">
      <dgm:prSet/>
      <dgm:spPr/>
      <dgm:t>
        <a:bodyPr/>
        <a:lstStyle/>
        <a:p>
          <a:endParaRPr lang="en-US"/>
        </a:p>
      </dgm:t>
    </dgm:pt>
    <dgm:pt modelId="{4CE05294-0175-481E-B5CA-C8964744EBF5}" type="sibTrans" cxnId="{699FC9C3-968A-44AF-8480-F0B2E5959D8C}">
      <dgm:prSet/>
      <dgm:spPr/>
      <dgm:t>
        <a:bodyPr/>
        <a:lstStyle/>
        <a:p>
          <a:endParaRPr lang="en-US"/>
        </a:p>
      </dgm:t>
    </dgm:pt>
    <dgm:pt modelId="{A15E3CF3-DD73-4FBB-B361-ADF7A4EFABD5}">
      <dgm:prSet phldrT="[Text]" custT="1"/>
      <dgm:spPr/>
      <dgm:t>
        <a:bodyPr/>
        <a:lstStyle/>
        <a:p>
          <a:r>
            <a:rPr lang="en-US" sz="2000" b="1" dirty="0">
              <a:solidFill>
                <a:schemeClr val="accent2">
                  <a:lumMod val="75000"/>
                </a:schemeClr>
              </a:solidFill>
              <a:latin typeface="Aptos Black" panose="020B0004020202020204" pitchFamily="34" charset="0"/>
            </a:rPr>
            <a:t>PROTOTYPE</a:t>
          </a:r>
        </a:p>
      </dgm:t>
    </dgm:pt>
    <dgm:pt modelId="{3853AC76-D632-45BC-8A6C-2523C38B0284}" type="parTrans" cxnId="{05A39EE1-394E-4FA8-ABA0-7480BBAAF1A7}">
      <dgm:prSet/>
      <dgm:spPr/>
      <dgm:t>
        <a:bodyPr/>
        <a:lstStyle/>
        <a:p>
          <a:endParaRPr lang="en-US"/>
        </a:p>
      </dgm:t>
    </dgm:pt>
    <dgm:pt modelId="{F0614F70-174A-40D7-BC39-3F8B7C9F74FD}" type="sibTrans" cxnId="{05A39EE1-394E-4FA8-ABA0-7480BBAAF1A7}">
      <dgm:prSet/>
      <dgm:spPr/>
      <dgm:t>
        <a:bodyPr/>
        <a:lstStyle/>
        <a:p>
          <a:endParaRPr lang="en-US"/>
        </a:p>
      </dgm:t>
    </dgm:pt>
    <dgm:pt modelId="{D6361F30-956A-412B-9EBD-3D28B6F5191D}">
      <dgm:prSet phldrT="[Text]" custT="1"/>
      <dgm:spPr/>
      <dgm:t>
        <a:bodyPr/>
        <a:lstStyle/>
        <a:p>
          <a:r>
            <a:rPr lang="en-US" sz="2000" b="1" dirty="0">
              <a:solidFill>
                <a:schemeClr val="accent2">
                  <a:lumMod val="75000"/>
                </a:schemeClr>
              </a:solidFill>
              <a:latin typeface="Aptos Black" panose="020B0004020202020204" pitchFamily="34" charset="0"/>
            </a:rPr>
            <a:t>TEST</a:t>
          </a:r>
        </a:p>
      </dgm:t>
    </dgm:pt>
    <dgm:pt modelId="{28DAABE1-E2CE-442A-BB49-97768F7A88AF}" type="parTrans" cxnId="{663CB591-F952-4708-843B-792686658A23}">
      <dgm:prSet/>
      <dgm:spPr/>
      <dgm:t>
        <a:bodyPr/>
        <a:lstStyle/>
        <a:p>
          <a:endParaRPr lang="en-US"/>
        </a:p>
      </dgm:t>
    </dgm:pt>
    <dgm:pt modelId="{A9F1E7F3-0213-4985-B345-F7B6ADBB1C6B}" type="sibTrans" cxnId="{663CB591-F952-4708-843B-792686658A23}">
      <dgm:prSet/>
      <dgm:spPr/>
      <dgm:t>
        <a:bodyPr/>
        <a:lstStyle/>
        <a:p>
          <a:endParaRPr lang="en-US"/>
        </a:p>
      </dgm:t>
    </dgm:pt>
    <dgm:pt modelId="{0AD2C553-0849-4866-92A2-CB54498C0B23}" type="pres">
      <dgm:prSet presAssocID="{EF8C0B29-FE9A-4447-94A8-C5EDE5D64880}" presName="rootnode" presStyleCnt="0">
        <dgm:presLayoutVars>
          <dgm:chMax/>
          <dgm:chPref/>
          <dgm:dir/>
          <dgm:animLvl val="lvl"/>
        </dgm:presLayoutVars>
      </dgm:prSet>
      <dgm:spPr/>
    </dgm:pt>
    <dgm:pt modelId="{61555AD2-A463-492B-BE00-F4416DA1A84C}" type="pres">
      <dgm:prSet presAssocID="{610F80DD-F740-46EF-A358-0A005164BF42}" presName="composite" presStyleCnt="0"/>
      <dgm:spPr/>
    </dgm:pt>
    <dgm:pt modelId="{4FB9718B-ED05-4AF0-9873-D7DC1D734D24}" type="pres">
      <dgm:prSet presAssocID="{610F80DD-F740-46EF-A358-0A005164BF42}" presName="bentUpArrow1" presStyleLbl="alignImgPlace1" presStyleIdx="0" presStyleCnt="4"/>
      <dgm:spPr/>
    </dgm:pt>
    <dgm:pt modelId="{D3D73822-E8D7-458C-BEB8-EA0A689DA060}" type="pres">
      <dgm:prSet presAssocID="{610F80DD-F740-46EF-A358-0A005164BF42}" presName="ParentText" presStyleLbl="node1" presStyleIdx="0" presStyleCnt="5" custScaleX="225219" custScaleY="107583">
        <dgm:presLayoutVars>
          <dgm:chMax val="1"/>
          <dgm:chPref val="1"/>
          <dgm:bulletEnabled val="1"/>
        </dgm:presLayoutVars>
      </dgm:prSet>
      <dgm:spPr/>
    </dgm:pt>
    <dgm:pt modelId="{F66D55C2-F0FA-4A70-A0C9-0B47FABDD706}" type="pres">
      <dgm:prSet presAssocID="{610F80DD-F740-46EF-A358-0A005164BF42}" presName="ChildText" presStyleLbl="revTx" presStyleIdx="0" presStyleCnt="4">
        <dgm:presLayoutVars>
          <dgm:chMax val="0"/>
          <dgm:chPref val="0"/>
          <dgm:bulletEnabled val="1"/>
        </dgm:presLayoutVars>
      </dgm:prSet>
      <dgm:spPr/>
    </dgm:pt>
    <dgm:pt modelId="{D3E6ACBC-7007-4CBB-96A0-3802935F8AC5}" type="pres">
      <dgm:prSet presAssocID="{ED1CB06D-98AB-4D01-84C1-52D293AC0DF0}" presName="sibTrans" presStyleCnt="0"/>
      <dgm:spPr/>
    </dgm:pt>
    <dgm:pt modelId="{405094C1-546F-431E-96B6-2EACF843939B}" type="pres">
      <dgm:prSet presAssocID="{56044AF0-0CDB-4BF5-A952-4B5F2A74C045}" presName="composite" presStyleCnt="0"/>
      <dgm:spPr/>
    </dgm:pt>
    <dgm:pt modelId="{5FFA0DBB-6FC2-4CBC-A646-C898871A2B32}" type="pres">
      <dgm:prSet presAssocID="{56044AF0-0CDB-4BF5-A952-4B5F2A74C045}" presName="bentUpArrow1" presStyleLbl="alignImgPlace1" presStyleIdx="1" presStyleCnt="4"/>
      <dgm:spPr/>
    </dgm:pt>
    <dgm:pt modelId="{D23E1293-753A-4F58-AA8E-B2A3A9955751}" type="pres">
      <dgm:prSet presAssocID="{56044AF0-0CDB-4BF5-A952-4B5F2A74C045}" presName="ParentText" presStyleLbl="node1" presStyleIdx="1" presStyleCnt="5" custScaleX="197202">
        <dgm:presLayoutVars>
          <dgm:chMax val="1"/>
          <dgm:chPref val="1"/>
          <dgm:bulletEnabled val="1"/>
        </dgm:presLayoutVars>
      </dgm:prSet>
      <dgm:spPr/>
    </dgm:pt>
    <dgm:pt modelId="{FAAA5AEF-2C98-4BCE-82FB-65CC89C752C0}" type="pres">
      <dgm:prSet presAssocID="{56044AF0-0CDB-4BF5-A952-4B5F2A74C045}" presName="ChildText" presStyleLbl="revTx" presStyleIdx="1" presStyleCnt="4">
        <dgm:presLayoutVars>
          <dgm:chMax val="0"/>
          <dgm:chPref val="0"/>
          <dgm:bulletEnabled val="1"/>
        </dgm:presLayoutVars>
      </dgm:prSet>
      <dgm:spPr/>
    </dgm:pt>
    <dgm:pt modelId="{1CA9C95E-8521-48D7-8D81-61B363F63F66}" type="pres">
      <dgm:prSet presAssocID="{F1272AAF-6BAD-4C31-AA65-26ECF84BA620}" presName="sibTrans" presStyleCnt="0"/>
      <dgm:spPr/>
    </dgm:pt>
    <dgm:pt modelId="{F9D16308-1874-4CCB-A706-96E49FF28DCE}" type="pres">
      <dgm:prSet presAssocID="{6944B870-52FE-46AF-AF0F-A189DD789670}" presName="composite" presStyleCnt="0"/>
      <dgm:spPr/>
    </dgm:pt>
    <dgm:pt modelId="{79DF344A-5AD8-45AA-8138-AE45394BCBF1}" type="pres">
      <dgm:prSet presAssocID="{6944B870-52FE-46AF-AF0F-A189DD789670}" presName="bentUpArrow1" presStyleLbl="alignImgPlace1" presStyleIdx="2" presStyleCnt="4"/>
      <dgm:spPr/>
    </dgm:pt>
    <dgm:pt modelId="{6235FA92-EA31-4B41-80EF-1965A5F37BFF}" type="pres">
      <dgm:prSet presAssocID="{6944B870-52FE-46AF-AF0F-A189DD789670}" presName="ParentText" presStyleLbl="node1" presStyleIdx="2" presStyleCnt="5" custScaleX="229224">
        <dgm:presLayoutVars>
          <dgm:chMax val="1"/>
          <dgm:chPref val="1"/>
          <dgm:bulletEnabled val="1"/>
        </dgm:presLayoutVars>
      </dgm:prSet>
      <dgm:spPr/>
    </dgm:pt>
    <dgm:pt modelId="{81B45763-AA2B-49D6-A396-4456F5EFB3E9}" type="pres">
      <dgm:prSet presAssocID="{6944B870-52FE-46AF-AF0F-A189DD789670}" presName="ChildText" presStyleLbl="revTx" presStyleIdx="2" presStyleCnt="4">
        <dgm:presLayoutVars>
          <dgm:chMax val="0"/>
          <dgm:chPref val="0"/>
          <dgm:bulletEnabled val="1"/>
        </dgm:presLayoutVars>
      </dgm:prSet>
      <dgm:spPr/>
    </dgm:pt>
    <dgm:pt modelId="{8C9A23A6-C55D-4B58-8A5B-9293571540C9}" type="pres">
      <dgm:prSet presAssocID="{4CE05294-0175-481E-B5CA-C8964744EBF5}" presName="sibTrans" presStyleCnt="0"/>
      <dgm:spPr/>
    </dgm:pt>
    <dgm:pt modelId="{55C4C09B-6C24-43C6-B332-940FF2DD0CA8}" type="pres">
      <dgm:prSet presAssocID="{A15E3CF3-DD73-4FBB-B361-ADF7A4EFABD5}" presName="composite" presStyleCnt="0"/>
      <dgm:spPr/>
    </dgm:pt>
    <dgm:pt modelId="{417E6E06-479B-4E1C-A66A-F472CF6EBAD4}" type="pres">
      <dgm:prSet presAssocID="{A15E3CF3-DD73-4FBB-B361-ADF7A4EFABD5}" presName="bentUpArrow1" presStyleLbl="alignImgPlace1" presStyleIdx="3" presStyleCnt="4"/>
      <dgm:spPr/>
    </dgm:pt>
    <dgm:pt modelId="{15A1E3BF-F4AE-4133-B1D5-097528C6F206}" type="pres">
      <dgm:prSet presAssocID="{A15E3CF3-DD73-4FBB-B361-ADF7A4EFABD5}" presName="ParentText" presStyleLbl="node1" presStyleIdx="3" presStyleCnt="5" custScaleX="234375">
        <dgm:presLayoutVars>
          <dgm:chMax val="1"/>
          <dgm:chPref val="1"/>
          <dgm:bulletEnabled val="1"/>
        </dgm:presLayoutVars>
      </dgm:prSet>
      <dgm:spPr/>
    </dgm:pt>
    <dgm:pt modelId="{27900102-EDFA-4780-85AE-83F17A9F14B2}" type="pres">
      <dgm:prSet presAssocID="{A15E3CF3-DD73-4FBB-B361-ADF7A4EFABD5}" presName="ChildText" presStyleLbl="revTx" presStyleIdx="3" presStyleCnt="4">
        <dgm:presLayoutVars>
          <dgm:chMax val="0"/>
          <dgm:chPref val="0"/>
          <dgm:bulletEnabled val="1"/>
        </dgm:presLayoutVars>
      </dgm:prSet>
      <dgm:spPr/>
    </dgm:pt>
    <dgm:pt modelId="{7B0AA452-39B7-42B1-8CF1-4B27C4FA90DA}" type="pres">
      <dgm:prSet presAssocID="{F0614F70-174A-40D7-BC39-3F8B7C9F74FD}" presName="sibTrans" presStyleCnt="0"/>
      <dgm:spPr/>
    </dgm:pt>
    <dgm:pt modelId="{F45BFF87-BF50-4BD9-B119-29142A2CE98C}" type="pres">
      <dgm:prSet presAssocID="{D6361F30-956A-412B-9EBD-3D28B6F5191D}" presName="composite" presStyleCnt="0"/>
      <dgm:spPr/>
    </dgm:pt>
    <dgm:pt modelId="{E02A6D34-1733-47CF-A2AD-9389E928FFDB}" type="pres">
      <dgm:prSet presAssocID="{D6361F30-956A-412B-9EBD-3D28B6F5191D}" presName="ParentText" presStyleLbl="node1" presStyleIdx="4" presStyleCnt="5" custScaleX="212752">
        <dgm:presLayoutVars>
          <dgm:chMax val="1"/>
          <dgm:chPref val="1"/>
          <dgm:bulletEnabled val="1"/>
        </dgm:presLayoutVars>
      </dgm:prSet>
      <dgm:spPr/>
    </dgm:pt>
  </dgm:ptLst>
  <dgm:cxnLst>
    <dgm:cxn modelId="{58F1BE06-EF85-4D0F-BA34-F088374C4454}" type="presOf" srcId="{A15E3CF3-DD73-4FBB-B361-ADF7A4EFABD5}" destId="{15A1E3BF-F4AE-4133-B1D5-097528C6F206}" srcOrd="0" destOrd="0" presId="urn:microsoft.com/office/officeart/2005/8/layout/StepDownProcess"/>
    <dgm:cxn modelId="{FBA8500E-0A13-4363-AA67-CA7055155DFF}" type="presOf" srcId="{56044AF0-0CDB-4BF5-A952-4B5F2A74C045}" destId="{D23E1293-753A-4F58-AA8E-B2A3A9955751}" srcOrd="0" destOrd="0" presId="urn:microsoft.com/office/officeart/2005/8/layout/StepDownProcess"/>
    <dgm:cxn modelId="{79F09671-0B36-4ADC-933D-A485BC1935E8}" type="presOf" srcId="{6944B870-52FE-46AF-AF0F-A189DD789670}" destId="{6235FA92-EA31-4B41-80EF-1965A5F37BFF}" srcOrd="0" destOrd="0" presId="urn:microsoft.com/office/officeart/2005/8/layout/StepDownProcess"/>
    <dgm:cxn modelId="{663CB591-F952-4708-843B-792686658A23}" srcId="{EF8C0B29-FE9A-4447-94A8-C5EDE5D64880}" destId="{D6361F30-956A-412B-9EBD-3D28B6F5191D}" srcOrd="4" destOrd="0" parTransId="{28DAABE1-E2CE-442A-BB49-97768F7A88AF}" sibTransId="{A9F1E7F3-0213-4985-B345-F7B6ADBB1C6B}"/>
    <dgm:cxn modelId="{C39A8493-EF99-45AC-9AD2-AC34358C16F1}" type="presOf" srcId="{D6361F30-956A-412B-9EBD-3D28B6F5191D}" destId="{E02A6D34-1733-47CF-A2AD-9389E928FFDB}" srcOrd="0" destOrd="0" presId="urn:microsoft.com/office/officeart/2005/8/layout/StepDownProcess"/>
    <dgm:cxn modelId="{EEADABA8-7B43-4CF0-B13F-61BBABB6FB2F}" srcId="{EF8C0B29-FE9A-4447-94A8-C5EDE5D64880}" destId="{610F80DD-F740-46EF-A358-0A005164BF42}" srcOrd="0" destOrd="0" parTransId="{D49A4109-0F54-49F4-B8B3-905E66C142A3}" sibTransId="{ED1CB06D-98AB-4D01-84C1-52D293AC0DF0}"/>
    <dgm:cxn modelId="{699FC9C3-968A-44AF-8480-F0B2E5959D8C}" srcId="{EF8C0B29-FE9A-4447-94A8-C5EDE5D64880}" destId="{6944B870-52FE-46AF-AF0F-A189DD789670}" srcOrd="2" destOrd="0" parTransId="{72A0495F-45C4-47A7-8168-68C23A2B4891}" sibTransId="{4CE05294-0175-481E-B5CA-C8964744EBF5}"/>
    <dgm:cxn modelId="{05A39EE1-394E-4FA8-ABA0-7480BBAAF1A7}" srcId="{EF8C0B29-FE9A-4447-94A8-C5EDE5D64880}" destId="{A15E3CF3-DD73-4FBB-B361-ADF7A4EFABD5}" srcOrd="3" destOrd="0" parTransId="{3853AC76-D632-45BC-8A6C-2523C38B0284}" sibTransId="{F0614F70-174A-40D7-BC39-3F8B7C9F74FD}"/>
    <dgm:cxn modelId="{54B268E7-2AB6-4ABB-A955-AD4227009A71}" srcId="{EF8C0B29-FE9A-4447-94A8-C5EDE5D64880}" destId="{56044AF0-0CDB-4BF5-A952-4B5F2A74C045}" srcOrd="1" destOrd="0" parTransId="{03571020-D316-4ECE-91FB-026FA4D153EC}" sibTransId="{F1272AAF-6BAD-4C31-AA65-26ECF84BA620}"/>
    <dgm:cxn modelId="{7EFF36FC-19C7-4EC3-BFCE-835A9FEA4EE2}" type="presOf" srcId="{610F80DD-F740-46EF-A358-0A005164BF42}" destId="{D3D73822-E8D7-458C-BEB8-EA0A689DA060}" srcOrd="0" destOrd="0" presId="urn:microsoft.com/office/officeart/2005/8/layout/StepDownProcess"/>
    <dgm:cxn modelId="{6293A3FC-8A1D-4000-8DCE-D81594CACF13}" type="presOf" srcId="{EF8C0B29-FE9A-4447-94A8-C5EDE5D64880}" destId="{0AD2C553-0849-4866-92A2-CB54498C0B23}" srcOrd="0" destOrd="0" presId="urn:microsoft.com/office/officeart/2005/8/layout/StepDownProcess"/>
    <dgm:cxn modelId="{33680E36-E183-4D88-AFF3-C33CDBEA433E}" type="presParOf" srcId="{0AD2C553-0849-4866-92A2-CB54498C0B23}" destId="{61555AD2-A463-492B-BE00-F4416DA1A84C}" srcOrd="0" destOrd="0" presId="urn:microsoft.com/office/officeart/2005/8/layout/StepDownProcess"/>
    <dgm:cxn modelId="{2746A679-E9CD-450D-9294-CFC1B1E6B607}" type="presParOf" srcId="{61555AD2-A463-492B-BE00-F4416DA1A84C}" destId="{4FB9718B-ED05-4AF0-9873-D7DC1D734D24}" srcOrd="0" destOrd="0" presId="urn:microsoft.com/office/officeart/2005/8/layout/StepDownProcess"/>
    <dgm:cxn modelId="{2E5C6391-202E-4712-BE12-39BBF4C14A1C}" type="presParOf" srcId="{61555AD2-A463-492B-BE00-F4416DA1A84C}" destId="{D3D73822-E8D7-458C-BEB8-EA0A689DA060}" srcOrd="1" destOrd="0" presId="urn:microsoft.com/office/officeart/2005/8/layout/StepDownProcess"/>
    <dgm:cxn modelId="{971F589D-E638-4CAD-9CB4-9DADF8AAB7E5}" type="presParOf" srcId="{61555AD2-A463-492B-BE00-F4416DA1A84C}" destId="{F66D55C2-F0FA-4A70-A0C9-0B47FABDD706}" srcOrd="2" destOrd="0" presId="urn:microsoft.com/office/officeart/2005/8/layout/StepDownProcess"/>
    <dgm:cxn modelId="{11C3A1F5-10EE-4825-97E0-82855530ECBF}" type="presParOf" srcId="{0AD2C553-0849-4866-92A2-CB54498C0B23}" destId="{D3E6ACBC-7007-4CBB-96A0-3802935F8AC5}" srcOrd="1" destOrd="0" presId="urn:microsoft.com/office/officeart/2005/8/layout/StepDownProcess"/>
    <dgm:cxn modelId="{A9C902D6-A499-48EF-B6E4-DD92548A0DC0}" type="presParOf" srcId="{0AD2C553-0849-4866-92A2-CB54498C0B23}" destId="{405094C1-546F-431E-96B6-2EACF843939B}" srcOrd="2" destOrd="0" presId="urn:microsoft.com/office/officeart/2005/8/layout/StepDownProcess"/>
    <dgm:cxn modelId="{4BC14BCC-F583-4C42-8BD8-68CAE2E6EDEE}" type="presParOf" srcId="{405094C1-546F-431E-96B6-2EACF843939B}" destId="{5FFA0DBB-6FC2-4CBC-A646-C898871A2B32}" srcOrd="0" destOrd="0" presId="urn:microsoft.com/office/officeart/2005/8/layout/StepDownProcess"/>
    <dgm:cxn modelId="{519A51E1-3A4C-4AC0-8344-62EFF6A0837C}" type="presParOf" srcId="{405094C1-546F-431E-96B6-2EACF843939B}" destId="{D23E1293-753A-4F58-AA8E-B2A3A9955751}" srcOrd="1" destOrd="0" presId="urn:microsoft.com/office/officeart/2005/8/layout/StepDownProcess"/>
    <dgm:cxn modelId="{5BFB0B25-807D-4E3C-A7BA-A1E84CC449EA}" type="presParOf" srcId="{405094C1-546F-431E-96B6-2EACF843939B}" destId="{FAAA5AEF-2C98-4BCE-82FB-65CC89C752C0}" srcOrd="2" destOrd="0" presId="urn:microsoft.com/office/officeart/2005/8/layout/StepDownProcess"/>
    <dgm:cxn modelId="{2822834A-1A0B-47D5-8F0C-0FDA8E845AC4}" type="presParOf" srcId="{0AD2C553-0849-4866-92A2-CB54498C0B23}" destId="{1CA9C95E-8521-48D7-8D81-61B363F63F66}" srcOrd="3" destOrd="0" presId="urn:microsoft.com/office/officeart/2005/8/layout/StepDownProcess"/>
    <dgm:cxn modelId="{1597A877-2965-4511-A6C0-670BF5A619C0}" type="presParOf" srcId="{0AD2C553-0849-4866-92A2-CB54498C0B23}" destId="{F9D16308-1874-4CCB-A706-96E49FF28DCE}" srcOrd="4" destOrd="0" presId="urn:microsoft.com/office/officeart/2005/8/layout/StepDownProcess"/>
    <dgm:cxn modelId="{4D4AA3F9-B2DA-472E-9B8B-4FD4D7E2A7DA}" type="presParOf" srcId="{F9D16308-1874-4CCB-A706-96E49FF28DCE}" destId="{79DF344A-5AD8-45AA-8138-AE45394BCBF1}" srcOrd="0" destOrd="0" presId="urn:microsoft.com/office/officeart/2005/8/layout/StepDownProcess"/>
    <dgm:cxn modelId="{5EF09FC1-8621-4845-861B-F1BA2AB4C323}" type="presParOf" srcId="{F9D16308-1874-4CCB-A706-96E49FF28DCE}" destId="{6235FA92-EA31-4B41-80EF-1965A5F37BFF}" srcOrd="1" destOrd="0" presId="urn:microsoft.com/office/officeart/2005/8/layout/StepDownProcess"/>
    <dgm:cxn modelId="{DB1A2D62-433B-4FA2-9FE6-533E51973BC8}" type="presParOf" srcId="{F9D16308-1874-4CCB-A706-96E49FF28DCE}" destId="{81B45763-AA2B-49D6-A396-4456F5EFB3E9}" srcOrd="2" destOrd="0" presId="urn:microsoft.com/office/officeart/2005/8/layout/StepDownProcess"/>
    <dgm:cxn modelId="{15B7B4AB-8B63-4EBA-84FF-D9AD394D593C}" type="presParOf" srcId="{0AD2C553-0849-4866-92A2-CB54498C0B23}" destId="{8C9A23A6-C55D-4B58-8A5B-9293571540C9}" srcOrd="5" destOrd="0" presId="urn:microsoft.com/office/officeart/2005/8/layout/StepDownProcess"/>
    <dgm:cxn modelId="{8AAD6F58-FA80-4244-9996-C1FD19DD2246}" type="presParOf" srcId="{0AD2C553-0849-4866-92A2-CB54498C0B23}" destId="{55C4C09B-6C24-43C6-B332-940FF2DD0CA8}" srcOrd="6" destOrd="0" presId="urn:microsoft.com/office/officeart/2005/8/layout/StepDownProcess"/>
    <dgm:cxn modelId="{D5D22D9D-9789-462E-A3ED-C14665135CBA}" type="presParOf" srcId="{55C4C09B-6C24-43C6-B332-940FF2DD0CA8}" destId="{417E6E06-479B-4E1C-A66A-F472CF6EBAD4}" srcOrd="0" destOrd="0" presId="urn:microsoft.com/office/officeart/2005/8/layout/StepDownProcess"/>
    <dgm:cxn modelId="{01439DB9-5217-4926-89CA-862A81C0EEE0}" type="presParOf" srcId="{55C4C09B-6C24-43C6-B332-940FF2DD0CA8}" destId="{15A1E3BF-F4AE-4133-B1D5-097528C6F206}" srcOrd="1" destOrd="0" presId="urn:microsoft.com/office/officeart/2005/8/layout/StepDownProcess"/>
    <dgm:cxn modelId="{454DC35D-D7F7-4768-8983-7133D91A2B48}" type="presParOf" srcId="{55C4C09B-6C24-43C6-B332-940FF2DD0CA8}" destId="{27900102-EDFA-4780-85AE-83F17A9F14B2}" srcOrd="2" destOrd="0" presId="urn:microsoft.com/office/officeart/2005/8/layout/StepDownProcess"/>
    <dgm:cxn modelId="{1CA817AB-0323-45F3-85D0-C230C9D3845B}" type="presParOf" srcId="{0AD2C553-0849-4866-92A2-CB54498C0B23}" destId="{7B0AA452-39B7-42B1-8CF1-4B27C4FA90DA}" srcOrd="7" destOrd="0" presId="urn:microsoft.com/office/officeart/2005/8/layout/StepDownProcess"/>
    <dgm:cxn modelId="{E1A6A930-9758-4F21-B916-3E662C578C2C}" type="presParOf" srcId="{0AD2C553-0849-4866-92A2-CB54498C0B23}" destId="{F45BFF87-BF50-4BD9-B119-29142A2CE98C}" srcOrd="8" destOrd="0" presId="urn:microsoft.com/office/officeart/2005/8/layout/StepDownProcess"/>
    <dgm:cxn modelId="{32144774-B505-4A0A-A1EF-1AF5CFDCAD59}" type="presParOf" srcId="{F45BFF87-BF50-4BD9-B119-29142A2CE98C}" destId="{E02A6D34-1733-47CF-A2AD-9389E928FFD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9718B-ED05-4AF0-9873-D7DC1D734D24}">
      <dsp:nvSpPr>
        <dsp:cNvPr id="0" name=""/>
        <dsp:cNvSpPr/>
      </dsp:nvSpPr>
      <dsp:spPr>
        <a:xfrm rot="5400000">
          <a:off x="580637" y="2150622"/>
          <a:ext cx="439752" cy="50064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D73822-E8D7-458C-BEB8-EA0A689DA060}">
      <dsp:nvSpPr>
        <dsp:cNvPr id="0" name=""/>
        <dsp:cNvSpPr/>
      </dsp:nvSpPr>
      <dsp:spPr>
        <a:xfrm>
          <a:off x="641" y="1643500"/>
          <a:ext cx="1667262" cy="55746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2">
                  <a:lumMod val="75000"/>
                </a:schemeClr>
              </a:solidFill>
              <a:latin typeface="Aptos Black" panose="020B0004020202020204" pitchFamily="34" charset="0"/>
            </a:rPr>
            <a:t>EMPATHIZE</a:t>
          </a:r>
          <a:endParaRPr lang="en-US" sz="900" kern="1200" dirty="0">
            <a:solidFill>
              <a:schemeClr val="accent2">
                <a:lumMod val="75000"/>
              </a:schemeClr>
            </a:solidFill>
          </a:endParaRPr>
        </a:p>
      </dsp:txBody>
      <dsp:txXfrm>
        <a:off x="27859" y="1670718"/>
        <a:ext cx="1612826" cy="503032"/>
      </dsp:txXfrm>
    </dsp:sp>
    <dsp:sp modelId="{F66D55C2-F0FA-4A70-A0C9-0B47FABDD706}">
      <dsp:nvSpPr>
        <dsp:cNvPr id="0" name=""/>
        <dsp:cNvSpPr/>
      </dsp:nvSpPr>
      <dsp:spPr>
        <a:xfrm>
          <a:off x="1204414" y="1712567"/>
          <a:ext cx="538412" cy="418812"/>
        </a:xfrm>
        <a:prstGeom prst="rect">
          <a:avLst/>
        </a:prstGeom>
        <a:noFill/>
        <a:ln>
          <a:noFill/>
        </a:ln>
        <a:effectLst/>
      </dsp:spPr>
      <dsp:style>
        <a:lnRef idx="0">
          <a:scrgbClr r="0" g="0" b="0"/>
        </a:lnRef>
        <a:fillRef idx="0">
          <a:scrgbClr r="0" g="0" b="0"/>
        </a:fillRef>
        <a:effectRef idx="0">
          <a:scrgbClr r="0" g="0" b="0"/>
        </a:effectRef>
        <a:fontRef idx="minor"/>
      </dsp:style>
    </dsp:sp>
    <dsp:sp modelId="{5FFA0DBB-6FC2-4CBC-A646-C898871A2B32}">
      <dsp:nvSpPr>
        <dsp:cNvPr id="0" name=""/>
        <dsp:cNvSpPr/>
      </dsp:nvSpPr>
      <dsp:spPr>
        <a:xfrm rot="5400000">
          <a:off x="1313183" y="2732704"/>
          <a:ext cx="439752" cy="50064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3E1293-753A-4F58-AA8E-B2A3A9955751}">
      <dsp:nvSpPr>
        <dsp:cNvPr id="0" name=""/>
        <dsp:cNvSpPr/>
      </dsp:nvSpPr>
      <dsp:spPr>
        <a:xfrm>
          <a:off x="836890" y="2245229"/>
          <a:ext cx="1459856" cy="51817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2">
                  <a:lumMod val="75000"/>
                </a:schemeClr>
              </a:solidFill>
              <a:latin typeface="Aptos Black" panose="020B0004020202020204" pitchFamily="34" charset="0"/>
            </a:rPr>
            <a:t>DEFINE</a:t>
          </a:r>
        </a:p>
      </dsp:txBody>
      <dsp:txXfrm>
        <a:off x="862190" y="2270529"/>
        <a:ext cx="1409256" cy="467575"/>
      </dsp:txXfrm>
    </dsp:sp>
    <dsp:sp modelId="{FAAA5AEF-2C98-4BCE-82FB-65CC89C752C0}">
      <dsp:nvSpPr>
        <dsp:cNvPr id="0" name=""/>
        <dsp:cNvSpPr/>
      </dsp:nvSpPr>
      <dsp:spPr>
        <a:xfrm>
          <a:off x="1936960" y="2294649"/>
          <a:ext cx="538412" cy="418812"/>
        </a:xfrm>
        <a:prstGeom prst="rect">
          <a:avLst/>
        </a:prstGeom>
        <a:noFill/>
        <a:ln>
          <a:noFill/>
        </a:ln>
        <a:effectLst/>
      </dsp:spPr>
      <dsp:style>
        <a:lnRef idx="0">
          <a:scrgbClr r="0" g="0" b="0"/>
        </a:lnRef>
        <a:fillRef idx="0">
          <a:scrgbClr r="0" g="0" b="0"/>
        </a:fillRef>
        <a:effectRef idx="0">
          <a:scrgbClr r="0" g="0" b="0"/>
        </a:effectRef>
        <a:fontRef idx="minor"/>
      </dsp:style>
    </dsp:sp>
    <dsp:sp modelId="{79DF344A-5AD8-45AA-8138-AE45394BCBF1}">
      <dsp:nvSpPr>
        <dsp:cNvPr id="0" name=""/>
        <dsp:cNvSpPr/>
      </dsp:nvSpPr>
      <dsp:spPr>
        <a:xfrm rot="5400000">
          <a:off x="2267960" y="3314785"/>
          <a:ext cx="439752" cy="50064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35FA92-EA31-4B41-80EF-1965A5F37BFF}">
      <dsp:nvSpPr>
        <dsp:cNvPr id="0" name=""/>
        <dsp:cNvSpPr/>
      </dsp:nvSpPr>
      <dsp:spPr>
        <a:xfrm>
          <a:off x="1673139" y="2827311"/>
          <a:ext cx="1696910" cy="51817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2">
                  <a:lumMod val="75000"/>
                </a:schemeClr>
              </a:solidFill>
              <a:latin typeface="Aptos Black" panose="020B0004020202020204" pitchFamily="34" charset="0"/>
            </a:rPr>
            <a:t>IDEATE</a:t>
          </a:r>
        </a:p>
      </dsp:txBody>
      <dsp:txXfrm>
        <a:off x="1698439" y="2852611"/>
        <a:ext cx="1646310" cy="467575"/>
      </dsp:txXfrm>
    </dsp:sp>
    <dsp:sp modelId="{81B45763-AA2B-49D6-A396-4456F5EFB3E9}">
      <dsp:nvSpPr>
        <dsp:cNvPr id="0" name=""/>
        <dsp:cNvSpPr/>
      </dsp:nvSpPr>
      <dsp:spPr>
        <a:xfrm>
          <a:off x="2891737" y="2876730"/>
          <a:ext cx="538412" cy="418812"/>
        </a:xfrm>
        <a:prstGeom prst="rect">
          <a:avLst/>
        </a:prstGeom>
        <a:noFill/>
        <a:ln>
          <a:noFill/>
        </a:ln>
        <a:effectLst/>
      </dsp:spPr>
      <dsp:style>
        <a:lnRef idx="0">
          <a:scrgbClr r="0" g="0" b="0"/>
        </a:lnRef>
        <a:fillRef idx="0">
          <a:scrgbClr r="0" g="0" b="0"/>
        </a:fillRef>
        <a:effectRef idx="0">
          <a:scrgbClr r="0" g="0" b="0"/>
        </a:effectRef>
        <a:fontRef idx="minor"/>
      </dsp:style>
    </dsp:sp>
    <dsp:sp modelId="{417E6E06-479B-4E1C-A66A-F472CF6EBAD4}">
      <dsp:nvSpPr>
        <dsp:cNvPr id="0" name=""/>
        <dsp:cNvSpPr/>
      </dsp:nvSpPr>
      <dsp:spPr>
        <a:xfrm rot="5400000">
          <a:off x="3123275" y="3896867"/>
          <a:ext cx="439752" cy="50064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A1E3BF-F4AE-4133-B1D5-097528C6F206}">
      <dsp:nvSpPr>
        <dsp:cNvPr id="0" name=""/>
        <dsp:cNvSpPr/>
      </dsp:nvSpPr>
      <dsp:spPr>
        <a:xfrm>
          <a:off x="2509388" y="3409393"/>
          <a:ext cx="1735042" cy="51817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2">
                  <a:lumMod val="75000"/>
                </a:schemeClr>
              </a:solidFill>
              <a:latin typeface="Aptos Black" panose="020B0004020202020204" pitchFamily="34" charset="0"/>
            </a:rPr>
            <a:t>PROTOTYPE</a:t>
          </a:r>
        </a:p>
      </dsp:txBody>
      <dsp:txXfrm>
        <a:off x="2534688" y="3434693"/>
        <a:ext cx="1684442" cy="467575"/>
      </dsp:txXfrm>
    </dsp:sp>
    <dsp:sp modelId="{27900102-EDFA-4780-85AE-83F17A9F14B2}">
      <dsp:nvSpPr>
        <dsp:cNvPr id="0" name=""/>
        <dsp:cNvSpPr/>
      </dsp:nvSpPr>
      <dsp:spPr>
        <a:xfrm>
          <a:off x="3747052" y="3458812"/>
          <a:ext cx="538412" cy="418812"/>
        </a:xfrm>
        <a:prstGeom prst="rect">
          <a:avLst/>
        </a:prstGeom>
        <a:noFill/>
        <a:ln>
          <a:noFill/>
        </a:ln>
        <a:effectLst/>
      </dsp:spPr>
      <dsp:style>
        <a:lnRef idx="0">
          <a:scrgbClr r="0" g="0" b="0"/>
        </a:lnRef>
        <a:fillRef idx="0">
          <a:scrgbClr r="0" g="0" b="0"/>
        </a:fillRef>
        <a:effectRef idx="0">
          <a:scrgbClr r="0" g="0" b="0"/>
        </a:effectRef>
        <a:fontRef idx="minor"/>
      </dsp:style>
    </dsp:sp>
    <dsp:sp modelId="{E02A6D34-1733-47CF-A2AD-9389E928FFDB}">
      <dsp:nvSpPr>
        <dsp:cNvPr id="0" name=""/>
        <dsp:cNvSpPr/>
      </dsp:nvSpPr>
      <dsp:spPr>
        <a:xfrm>
          <a:off x="3345638" y="3991474"/>
          <a:ext cx="1574970" cy="51817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2">
                  <a:lumMod val="75000"/>
                </a:schemeClr>
              </a:solidFill>
              <a:latin typeface="Aptos Black" panose="020B0004020202020204" pitchFamily="34" charset="0"/>
            </a:rPr>
            <a:t>TEST</a:t>
          </a:r>
        </a:p>
      </dsp:txBody>
      <dsp:txXfrm>
        <a:off x="3370938" y="4016774"/>
        <a:ext cx="1524370" cy="46757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12/6/2023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12/6/2023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5</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6</a:t>
            </a:fld>
            <a:endParaRPr lang="en-US" dirty="0"/>
          </a:p>
        </p:txBody>
      </p:sp>
    </p:spTree>
    <p:extLst>
      <p:ext uri="{BB962C8B-B14F-4D97-AF65-F5344CB8AC3E}">
        <p14:creationId xmlns:p14="http://schemas.microsoft.com/office/powerpoint/2010/main" val="351001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7</a:t>
            </a:fld>
            <a:endParaRPr lang="en-US" dirty="0"/>
          </a:p>
        </p:txBody>
      </p:sp>
    </p:spTree>
    <p:extLst>
      <p:ext uri="{BB962C8B-B14F-4D97-AF65-F5344CB8AC3E}">
        <p14:creationId xmlns:p14="http://schemas.microsoft.com/office/powerpoint/2010/main" val="422488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0.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hyperlink" Target="http://www.hackdavis.io/" TargetMode="External"/><Relationship Id="rId2" Type="http://schemas.openxmlformats.org/officeDocument/2006/relationships/image" Target="../media/image25.jpeg"/><Relationship Id="rId1" Type="http://schemas.openxmlformats.org/officeDocument/2006/relationships/slideLayout" Target="../slideLayouts/slideLayout10.xml"/><Relationship Id="rId6" Type="http://schemas.openxmlformats.org/officeDocument/2006/relationships/hyperlink" Target="http://www.eventbrite.com/" TargetMode="External"/><Relationship Id="rId5" Type="http://schemas.openxmlformats.org/officeDocument/2006/relationships/hyperlink" Target="http://www.10times.com/" TargetMode="External"/><Relationship Id="rId4" Type="http://schemas.openxmlformats.org/officeDocument/2006/relationships/hyperlink" Target="http://www.clocate.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8.jpg"/><Relationship Id="rId12"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9.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jpg"/><Relationship Id="rId9" Type="http://schemas.microsoft.com/office/2007/relationships/hdphoto" Target="../media/hdphoto4.wdp"/><Relationship Id="rId1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428625" y="2514600"/>
            <a:ext cx="11039475" cy="1733549"/>
          </a:xfrm>
        </p:spPr>
        <p:txBody>
          <a:bodyPr/>
          <a:lstStyle/>
          <a:p>
            <a:r>
              <a:rPr lang="en-US" dirty="0"/>
              <a:t>CIS: Empowering Future Tech Leaders for Career Success</a:t>
            </a:r>
          </a:p>
        </p:txBody>
      </p:sp>
      <p:sp>
        <p:nvSpPr>
          <p:cNvPr id="8" name="Subtitle 7">
            <a:extLst>
              <a:ext uri="{FF2B5EF4-FFF2-40B4-BE49-F238E27FC236}">
                <a16:creationId xmlns:a16="http://schemas.microsoft.com/office/drawing/2014/main" id="{6D3ED141-597F-3855-7A61-486D449B03A8}"/>
              </a:ext>
            </a:extLst>
          </p:cNvPr>
          <p:cNvSpPr>
            <a:spLocks noGrp="1"/>
          </p:cNvSpPr>
          <p:nvPr>
            <p:ph type="subTitle" idx="1"/>
          </p:nvPr>
        </p:nvSpPr>
        <p:spPr>
          <a:xfrm>
            <a:off x="1500187" y="4295774"/>
            <a:ext cx="8896350" cy="561975"/>
          </a:xfrm>
        </p:spPr>
        <p:txBody>
          <a:bodyPr>
            <a:normAutofit fontScale="77500" lnSpcReduction="20000"/>
          </a:bodyPr>
          <a:lstStyle/>
          <a:p>
            <a:r>
              <a:rPr lang="en-US" sz="3200" b="1" dirty="0">
                <a:solidFill>
                  <a:schemeClr val="accent2">
                    <a:lumMod val="50000"/>
                  </a:schemeClr>
                </a:solidFill>
              </a:rPr>
              <a:t>-- Exclusively Designed for Computer Information System Students --</a:t>
            </a:r>
          </a:p>
        </p:txBody>
      </p:sp>
      <p:pic>
        <p:nvPicPr>
          <p:cNvPr id="12" name="Picture 11" descr="A yellow and black logo&#10;&#10;Description automatically generated">
            <a:extLst>
              <a:ext uri="{FF2B5EF4-FFF2-40B4-BE49-F238E27FC236}">
                <a16:creationId xmlns:a16="http://schemas.microsoft.com/office/drawing/2014/main" id="{64D86D9D-F785-8065-287C-30C4C12A42D9}"/>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10131"/>
                    </a14:imgEffect>
                    <a14:imgEffect>
                      <a14:saturation sat="66000"/>
                    </a14:imgEffect>
                  </a14:imgLayer>
                </a14:imgProps>
              </a:ext>
            </a:extLst>
          </a:blip>
          <a:stretch>
            <a:fillRect/>
          </a:stretch>
        </p:blipFill>
        <p:spPr>
          <a:xfrm>
            <a:off x="28575" y="76200"/>
            <a:ext cx="1943100" cy="1828800"/>
          </a:xfrm>
          <a:prstGeom prst="ellipse">
            <a:avLst/>
          </a:prstGeom>
          <a:ln w="63500" cap="rnd">
            <a:solidFill>
              <a:schemeClr val="accent3">
                <a:lumMod val="20000"/>
                <a:lumOff val="80000"/>
              </a:schemeClr>
            </a:solidFill>
          </a:ln>
          <a:effectLst>
            <a:outerShdw blurRad="381000" dist="292100" dir="5400000" sx="-80000" sy="-18000" rotWithShape="0">
              <a:srgbClr val="000000">
                <a:alpha val="22000"/>
              </a:srgbClr>
            </a:outerShdw>
            <a:reflection blurRad="6350" stA="50000" endA="300" endPos="90000" dist="50800" dir="5400000" sy="-100000" algn="bl" rotWithShape="0"/>
          </a:effectLst>
          <a:scene3d>
            <a:camera prst="orthographicFront"/>
            <a:lightRig rig="contrasting" dir="t">
              <a:rot lat="0" lon="0" rev="3000000"/>
            </a:lightRig>
          </a:scene3d>
          <a:sp3d contourW="7620">
            <a:bevelT w="95250" h="31750"/>
            <a:contourClr>
              <a:srgbClr val="333333"/>
            </a:contourClr>
          </a:sp3d>
        </p:spPr>
      </p:pic>
      <p:sp>
        <p:nvSpPr>
          <p:cNvPr id="14" name="TextBox 13">
            <a:extLst>
              <a:ext uri="{FF2B5EF4-FFF2-40B4-BE49-F238E27FC236}">
                <a16:creationId xmlns:a16="http://schemas.microsoft.com/office/drawing/2014/main" id="{4E491DE0-C900-1A9B-27CB-A147218EBC8E}"/>
              </a:ext>
            </a:extLst>
          </p:cNvPr>
          <p:cNvSpPr txBox="1"/>
          <p:nvPr/>
        </p:nvSpPr>
        <p:spPr>
          <a:xfrm>
            <a:off x="10915650" y="6457890"/>
            <a:ext cx="1495425" cy="400110"/>
          </a:xfrm>
          <a:prstGeom prst="rect">
            <a:avLst/>
          </a:prstGeom>
          <a:noFill/>
        </p:spPr>
        <p:txBody>
          <a:bodyPr wrap="square" rtlCol="0">
            <a:spAutoFit/>
          </a:bodyPr>
          <a:lstStyle/>
          <a:p>
            <a:r>
              <a:rPr lang="en-US" sz="2000" b="1" dirty="0"/>
              <a:t>DEC 2023</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063EDBA-CE27-E780-9B74-74C8FE767FD6}"/>
              </a:ext>
            </a:extLst>
          </p:cNvPr>
          <p:cNvSpPr>
            <a:spLocks noGrp="1"/>
          </p:cNvSpPr>
          <p:nvPr>
            <p:ph type="title"/>
          </p:nvPr>
        </p:nvSpPr>
        <p:spPr>
          <a:xfrm>
            <a:off x="-133530" y="2898689"/>
            <a:ext cx="6229530" cy="1325563"/>
          </a:xfrm>
        </p:spPr>
        <p:txBody>
          <a:bodyPr/>
          <a:lstStyle/>
          <a:p>
            <a:r>
              <a:rPr lang="en-US" dirty="0"/>
              <a:t>PROTOTYPE</a:t>
            </a:r>
          </a:p>
        </p:txBody>
      </p:sp>
      <p:sp>
        <p:nvSpPr>
          <p:cNvPr id="14" name="TextBox 13">
            <a:extLst>
              <a:ext uri="{FF2B5EF4-FFF2-40B4-BE49-F238E27FC236}">
                <a16:creationId xmlns:a16="http://schemas.microsoft.com/office/drawing/2014/main" id="{54381589-3765-FEDE-8EBA-6C3A3E107F5D}"/>
              </a:ext>
            </a:extLst>
          </p:cNvPr>
          <p:cNvSpPr txBox="1"/>
          <p:nvPr/>
        </p:nvSpPr>
        <p:spPr>
          <a:xfrm>
            <a:off x="7105880" y="2258458"/>
            <a:ext cx="5086120" cy="1384995"/>
          </a:xfrm>
          <a:prstGeom prst="rect">
            <a:avLst/>
          </a:prstGeom>
          <a:noFill/>
        </p:spPr>
        <p:txBody>
          <a:bodyPr wrap="square" rtlCol="0">
            <a:spAutoFit/>
          </a:bodyPr>
          <a:lstStyle/>
          <a:p>
            <a:r>
              <a:rPr lang="en-US" sz="3600" b="1" dirty="0">
                <a:latin typeface="ADLaM Display" panose="02010000000000000000" pitchFamily="2" charset="0"/>
                <a:ea typeface="ADLaM Display" panose="02010000000000000000" pitchFamily="2" charset="0"/>
                <a:cs typeface="ADLaM Display" panose="02010000000000000000" pitchFamily="2" charset="0"/>
              </a:rPr>
              <a:t>APPLICATION</a:t>
            </a:r>
          </a:p>
          <a:p>
            <a:r>
              <a:rPr lang="en-US" dirty="0"/>
              <a:t>	</a:t>
            </a:r>
            <a:r>
              <a:rPr lang="en-US" sz="2400" b="1" dirty="0"/>
              <a:t>- Made by Computer Information Systems Student Club (CISSC)</a:t>
            </a:r>
          </a:p>
        </p:txBody>
      </p:sp>
    </p:spTree>
    <p:extLst>
      <p:ext uri="{BB962C8B-B14F-4D97-AF65-F5344CB8AC3E}">
        <p14:creationId xmlns:p14="http://schemas.microsoft.com/office/powerpoint/2010/main" val="144501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72311179-121A-6E1B-AF4F-3037CAA2EB50}"/>
              </a:ext>
            </a:extLst>
          </p:cNvPr>
          <p:cNvPicPr>
            <a:picLocks noChangeAspect="1"/>
          </p:cNvPicPr>
          <p:nvPr/>
        </p:nvPicPr>
        <p:blipFill>
          <a:blip r:embed="rId2"/>
          <a:stretch>
            <a:fillRect/>
          </a:stretch>
        </p:blipFill>
        <p:spPr>
          <a:xfrm>
            <a:off x="4314825" y="142875"/>
            <a:ext cx="3683000" cy="6617521"/>
          </a:xfrm>
          <a:prstGeom prst="rect">
            <a:avLst/>
          </a:prstGeom>
        </p:spPr>
      </p:pic>
      <p:pic>
        <p:nvPicPr>
          <p:cNvPr id="7" name="Picture 6" descr="A screenshot of a login screen&#10;&#10;Description automatically generated">
            <a:extLst>
              <a:ext uri="{FF2B5EF4-FFF2-40B4-BE49-F238E27FC236}">
                <a16:creationId xmlns:a16="http://schemas.microsoft.com/office/drawing/2014/main" id="{B1A2324D-39DF-1768-A173-E15D6A217971}"/>
              </a:ext>
            </a:extLst>
          </p:cNvPr>
          <p:cNvPicPr>
            <a:picLocks noChangeAspect="1"/>
          </p:cNvPicPr>
          <p:nvPr/>
        </p:nvPicPr>
        <p:blipFill>
          <a:blip r:embed="rId3"/>
          <a:stretch>
            <a:fillRect/>
          </a:stretch>
        </p:blipFill>
        <p:spPr>
          <a:xfrm>
            <a:off x="8301000" y="142875"/>
            <a:ext cx="3708400" cy="6617521"/>
          </a:xfrm>
          <a:prstGeom prst="rect">
            <a:avLst/>
          </a:prstGeom>
        </p:spPr>
      </p:pic>
      <p:pic>
        <p:nvPicPr>
          <p:cNvPr id="9" name="Picture 8" descr="A screenshot of a cellphone&#10;&#10;Description automatically generated">
            <a:extLst>
              <a:ext uri="{FF2B5EF4-FFF2-40B4-BE49-F238E27FC236}">
                <a16:creationId xmlns:a16="http://schemas.microsoft.com/office/drawing/2014/main" id="{B6A11115-EB0C-4A2D-84C2-196227238806}"/>
              </a:ext>
            </a:extLst>
          </p:cNvPr>
          <p:cNvPicPr>
            <a:picLocks noChangeAspect="1"/>
          </p:cNvPicPr>
          <p:nvPr/>
        </p:nvPicPr>
        <p:blipFill>
          <a:blip r:embed="rId4"/>
          <a:stretch>
            <a:fillRect/>
          </a:stretch>
        </p:blipFill>
        <p:spPr>
          <a:xfrm>
            <a:off x="182600" y="142875"/>
            <a:ext cx="3879850" cy="6617521"/>
          </a:xfrm>
          <a:prstGeom prst="rect">
            <a:avLst/>
          </a:prstGeom>
        </p:spPr>
      </p:pic>
    </p:spTree>
    <p:extLst>
      <p:ext uri="{BB962C8B-B14F-4D97-AF65-F5344CB8AC3E}">
        <p14:creationId xmlns:p14="http://schemas.microsoft.com/office/powerpoint/2010/main" val="413097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F12FF3E-6401-6AC7-FB13-FADF75E00097}"/>
              </a:ext>
            </a:extLst>
          </p:cNvPr>
          <p:cNvPicPr>
            <a:picLocks noChangeAspect="1"/>
          </p:cNvPicPr>
          <p:nvPr/>
        </p:nvPicPr>
        <p:blipFill>
          <a:blip r:embed="rId2"/>
          <a:stretch>
            <a:fillRect/>
          </a:stretch>
        </p:blipFill>
        <p:spPr>
          <a:xfrm>
            <a:off x="934436" y="118241"/>
            <a:ext cx="3676650" cy="6621517"/>
          </a:xfrm>
          <a:prstGeom prst="rect">
            <a:avLst/>
          </a:prstGeom>
        </p:spPr>
      </p:pic>
      <p:sp>
        <p:nvSpPr>
          <p:cNvPr id="2" name="TextBox 1">
            <a:extLst>
              <a:ext uri="{FF2B5EF4-FFF2-40B4-BE49-F238E27FC236}">
                <a16:creationId xmlns:a16="http://schemas.microsoft.com/office/drawing/2014/main" id="{75EAEA22-6C1C-6BEF-3423-6096B2DAF5EE}"/>
              </a:ext>
            </a:extLst>
          </p:cNvPr>
          <p:cNvSpPr txBox="1"/>
          <p:nvPr/>
        </p:nvSpPr>
        <p:spPr>
          <a:xfrm>
            <a:off x="5475383" y="2401677"/>
            <a:ext cx="5199962" cy="2677656"/>
          </a:xfrm>
          <a:prstGeom prst="rect">
            <a:avLst/>
          </a:prstGeom>
          <a:noFill/>
        </p:spPr>
        <p:txBody>
          <a:bodyPr wrap="square" rtlCol="0">
            <a:spAutoFit/>
          </a:bodyPr>
          <a:lstStyle/>
          <a:p>
            <a:r>
              <a:rPr lang="en-US" sz="2400" b="1" dirty="0"/>
              <a:t>8- IMPORTANT TILES</a:t>
            </a:r>
          </a:p>
          <a:p>
            <a:endParaRPr lang="en-US" sz="2400" dirty="0"/>
          </a:p>
          <a:p>
            <a:pPr marL="285750" indent="-285750">
              <a:buFontTx/>
              <a:buChar char="-"/>
            </a:pPr>
            <a:r>
              <a:rPr lang="en-US" sz="2400" dirty="0"/>
              <a:t>Students can access this Index of Tiles representing various categories.</a:t>
            </a:r>
          </a:p>
          <a:p>
            <a:pPr marL="285750" indent="-285750">
              <a:buFontTx/>
              <a:buChar char="-"/>
            </a:pPr>
            <a:r>
              <a:rPr lang="en-US" sz="2400" dirty="0"/>
              <a:t>Each category has a pool of information and sources that IT students of CSULA can utilize throughout their term time. </a:t>
            </a:r>
          </a:p>
        </p:txBody>
      </p:sp>
    </p:spTree>
    <p:extLst>
      <p:ext uri="{BB962C8B-B14F-4D97-AF65-F5344CB8AC3E}">
        <p14:creationId xmlns:p14="http://schemas.microsoft.com/office/powerpoint/2010/main" val="335298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pic>
        <p:nvPicPr>
          <p:cNvPr id="3" name="Picture 2" descr="A screenshot of a cellphone&#10;&#10;Description automatically generated">
            <a:extLst>
              <a:ext uri="{FF2B5EF4-FFF2-40B4-BE49-F238E27FC236}">
                <a16:creationId xmlns:a16="http://schemas.microsoft.com/office/drawing/2014/main" id="{82FA900A-34CD-7E6C-B457-9DE5B3445AED}"/>
              </a:ext>
            </a:extLst>
          </p:cNvPr>
          <p:cNvPicPr>
            <a:picLocks noChangeAspect="1"/>
          </p:cNvPicPr>
          <p:nvPr/>
        </p:nvPicPr>
        <p:blipFill>
          <a:blip r:embed="rId2"/>
          <a:stretch>
            <a:fillRect/>
          </a:stretch>
        </p:blipFill>
        <p:spPr>
          <a:xfrm>
            <a:off x="135971" y="114414"/>
            <a:ext cx="3746500" cy="6629172"/>
          </a:xfrm>
          <a:prstGeom prst="rect">
            <a:avLst/>
          </a:prstGeom>
        </p:spPr>
      </p:pic>
      <p:pic>
        <p:nvPicPr>
          <p:cNvPr id="7" name="Picture 6" descr="A close-up of a white background&#10;&#10;Description automatically generated">
            <a:extLst>
              <a:ext uri="{FF2B5EF4-FFF2-40B4-BE49-F238E27FC236}">
                <a16:creationId xmlns:a16="http://schemas.microsoft.com/office/drawing/2014/main" id="{6C6336CC-B84E-AF7B-FBF5-4C1B94091A17}"/>
              </a:ext>
            </a:extLst>
          </p:cNvPr>
          <p:cNvPicPr>
            <a:picLocks noChangeAspect="1"/>
          </p:cNvPicPr>
          <p:nvPr/>
        </p:nvPicPr>
        <p:blipFill>
          <a:blip r:embed="rId3"/>
          <a:stretch>
            <a:fillRect/>
          </a:stretch>
        </p:blipFill>
        <p:spPr>
          <a:xfrm>
            <a:off x="8309531" y="114414"/>
            <a:ext cx="3714750" cy="6629172"/>
          </a:xfrm>
          <a:prstGeom prst="rect">
            <a:avLst/>
          </a:prstGeom>
        </p:spPr>
      </p:pic>
      <p:sp>
        <p:nvSpPr>
          <p:cNvPr id="2" name="TextBox 1">
            <a:extLst>
              <a:ext uri="{FF2B5EF4-FFF2-40B4-BE49-F238E27FC236}">
                <a16:creationId xmlns:a16="http://schemas.microsoft.com/office/drawing/2014/main" id="{D7B2088A-EFBE-5490-886E-1947FE0180F4}"/>
              </a:ext>
            </a:extLst>
          </p:cNvPr>
          <p:cNvSpPr txBox="1"/>
          <p:nvPr/>
        </p:nvSpPr>
        <p:spPr>
          <a:xfrm>
            <a:off x="4318612" y="583894"/>
            <a:ext cx="3569465" cy="5262979"/>
          </a:xfrm>
          <a:prstGeom prst="rect">
            <a:avLst/>
          </a:prstGeom>
          <a:noFill/>
        </p:spPr>
        <p:txBody>
          <a:bodyPr wrap="square" rtlCol="0">
            <a:spAutoFit/>
          </a:bodyPr>
          <a:lstStyle/>
          <a:p>
            <a:r>
              <a:rPr lang="en-US" sz="2000" dirty="0"/>
              <a:t>FACULTY Information:</a:t>
            </a:r>
          </a:p>
          <a:p>
            <a:pPr marL="285750" indent="-285750">
              <a:buFontTx/>
              <a:buChar char="-"/>
            </a:pPr>
            <a:r>
              <a:rPr lang="en-US" sz="2000" dirty="0"/>
              <a:t>Students have opportunity to know the all IT faculties, their background, experience, expertise and contact details.</a:t>
            </a:r>
          </a:p>
          <a:p>
            <a:pPr marL="285750" indent="-285750">
              <a:buFontTx/>
              <a:buChar char="-"/>
            </a:pPr>
            <a:endParaRPr lang="en-US" sz="2000" dirty="0"/>
          </a:p>
          <a:p>
            <a:r>
              <a:rPr lang="en-US" sz="2000" dirty="0"/>
              <a:t>IT-related &amp; Immigration (Intl. students) CURRENT AFFAIRS:</a:t>
            </a:r>
          </a:p>
          <a:p>
            <a:r>
              <a:rPr lang="en-US" sz="2000" dirty="0"/>
              <a:t>Sources:</a:t>
            </a:r>
          </a:p>
          <a:p>
            <a:pPr marL="285750" indent="-285750">
              <a:buFontTx/>
              <a:buChar char="-"/>
            </a:pPr>
            <a:r>
              <a:rPr lang="en-US" sz="2000" dirty="0"/>
              <a:t>Techcrunch.com</a:t>
            </a:r>
          </a:p>
          <a:p>
            <a:pPr marL="285750" indent="-285750">
              <a:buFontTx/>
              <a:buChar char="-"/>
            </a:pPr>
            <a:r>
              <a:rPr lang="en-US" sz="2000" dirty="0"/>
              <a:t>Thenextweb.com</a:t>
            </a:r>
          </a:p>
          <a:p>
            <a:pPr marL="285750" indent="-285750">
              <a:buFontTx/>
              <a:buChar char="-"/>
            </a:pPr>
            <a:r>
              <a:rPr lang="en-US" sz="2000" dirty="0"/>
              <a:t>Wired.com</a:t>
            </a:r>
          </a:p>
          <a:p>
            <a:pPr marL="285750" indent="-285750">
              <a:buFontTx/>
              <a:buChar char="-"/>
            </a:pPr>
            <a:r>
              <a:rPr lang="en-US" sz="2000" dirty="0"/>
              <a:t>Wsj.com/tech</a:t>
            </a:r>
          </a:p>
          <a:p>
            <a:pPr marL="285750" indent="-285750">
              <a:buFontTx/>
              <a:buChar char="-"/>
            </a:pPr>
            <a:r>
              <a:rPr lang="en-US" sz="2000" dirty="0"/>
              <a:t>Layoffs.fyi</a:t>
            </a:r>
          </a:p>
          <a:p>
            <a:pPr marL="285750" indent="-285750">
              <a:buFontTx/>
              <a:buChar char="-"/>
            </a:pPr>
            <a:r>
              <a:rPr lang="en-US" sz="2000" dirty="0"/>
              <a:t>USCIS.gov</a:t>
            </a:r>
          </a:p>
          <a:p>
            <a:pPr marL="285750" indent="-285750">
              <a:buFontTx/>
              <a:buChar char="-"/>
            </a:pPr>
            <a:endParaRPr lang="en-US" dirty="0"/>
          </a:p>
          <a:p>
            <a:pPr marL="285750" indent="-285750">
              <a:buFontTx/>
              <a:buChar char="-"/>
            </a:pPr>
            <a:endParaRPr lang="en-US" dirty="0"/>
          </a:p>
        </p:txBody>
      </p:sp>
      <p:cxnSp>
        <p:nvCxnSpPr>
          <p:cNvPr id="5" name="Straight Arrow Connector 4">
            <a:extLst>
              <a:ext uri="{FF2B5EF4-FFF2-40B4-BE49-F238E27FC236}">
                <a16:creationId xmlns:a16="http://schemas.microsoft.com/office/drawing/2014/main" id="{20B828FC-7882-DD2B-3C7E-BB604D5386BF}"/>
              </a:ext>
            </a:extLst>
          </p:cNvPr>
          <p:cNvCxnSpPr/>
          <p:nvPr/>
        </p:nvCxnSpPr>
        <p:spPr>
          <a:xfrm flipV="1">
            <a:off x="7017745" y="2787267"/>
            <a:ext cx="1410159" cy="1366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8865493-1597-2E85-DF31-C697FF8B23E7}"/>
              </a:ext>
            </a:extLst>
          </p:cNvPr>
          <p:cNvCxnSpPr/>
          <p:nvPr/>
        </p:nvCxnSpPr>
        <p:spPr>
          <a:xfrm flipH="1">
            <a:off x="3602516" y="1806766"/>
            <a:ext cx="837282" cy="1189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278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pic>
        <p:nvPicPr>
          <p:cNvPr id="3" name="Picture 2" descr="A screenshot of a phone&#10;&#10;Description automatically generated">
            <a:extLst>
              <a:ext uri="{FF2B5EF4-FFF2-40B4-BE49-F238E27FC236}">
                <a16:creationId xmlns:a16="http://schemas.microsoft.com/office/drawing/2014/main" id="{08FBF9A4-D8E3-3988-4B3A-6DFE6D6CF273}"/>
              </a:ext>
            </a:extLst>
          </p:cNvPr>
          <p:cNvPicPr>
            <a:picLocks noChangeAspect="1"/>
          </p:cNvPicPr>
          <p:nvPr/>
        </p:nvPicPr>
        <p:blipFill>
          <a:blip r:embed="rId2"/>
          <a:stretch>
            <a:fillRect/>
          </a:stretch>
        </p:blipFill>
        <p:spPr>
          <a:xfrm>
            <a:off x="142765" y="115614"/>
            <a:ext cx="3644900" cy="6611007"/>
          </a:xfrm>
          <a:prstGeom prst="rect">
            <a:avLst/>
          </a:prstGeom>
        </p:spPr>
      </p:pic>
      <p:pic>
        <p:nvPicPr>
          <p:cNvPr id="7" name="Picture 6" descr="A screenshot of a phone&#10;&#10;Description automatically generated">
            <a:extLst>
              <a:ext uri="{FF2B5EF4-FFF2-40B4-BE49-F238E27FC236}">
                <a16:creationId xmlns:a16="http://schemas.microsoft.com/office/drawing/2014/main" id="{D6DB5DCB-F744-96FB-FBF7-83D918407054}"/>
              </a:ext>
            </a:extLst>
          </p:cNvPr>
          <p:cNvPicPr>
            <a:picLocks noChangeAspect="1"/>
          </p:cNvPicPr>
          <p:nvPr/>
        </p:nvPicPr>
        <p:blipFill>
          <a:blip r:embed="rId3"/>
          <a:stretch>
            <a:fillRect/>
          </a:stretch>
        </p:blipFill>
        <p:spPr>
          <a:xfrm>
            <a:off x="8340835" y="115614"/>
            <a:ext cx="3708400" cy="6611007"/>
          </a:xfrm>
          <a:prstGeom prst="rect">
            <a:avLst/>
          </a:prstGeom>
        </p:spPr>
      </p:pic>
      <p:sp>
        <p:nvSpPr>
          <p:cNvPr id="2" name="TextBox 1">
            <a:extLst>
              <a:ext uri="{FF2B5EF4-FFF2-40B4-BE49-F238E27FC236}">
                <a16:creationId xmlns:a16="http://schemas.microsoft.com/office/drawing/2014/main" id="{2753C2BC-813A-85BB-4FFC-0704E95DE132}"/>
              </a:ext>
            </a:extLst>
          </p:cNvPr>
          <p:cNvSpPr txBox="1"/>
          <p:nvPr/>
        </p:nvSpPr>
        <p:spPr>
          <a:xfrm>
            <a:off x="4274545" y="550843"/>
            <a:ext cx="3708400" cy="5016758"/>
          </a:xfrm>
          <a:prstGeom prst="rect">
            <a:avLst/>
          </a:prstGeom>
          <a:noFill/>
        </p:spPr>
        <p:txBody>
          <a:bodyPr wrap="square" rtlCol="0">
            <a:spAutoFit/>
          </a:bodyPr>
          <a:lstStyle/>
          <a:p>
            <a:r>
              <a:rPr lang="en-US" sz="2000" dirty="0"/>
              <a:t>VIDEO TUTORIALS:</a:t>
            </a:r>
          </a:p>
          <a:p>
            <a:r>
              <a:rPr lang="en-US" sz="2000" dirty="0"/>
              <a:t>Sources-</a:t>
            </a:r>
          </a:p>
          <a:p>
            <a:pPr marL="285750" indent="-285750">
              <a:buFontTx/>
              <a:buChar char="-"/>
            </a:pPr>
            <a:r>
              <a:rPr lang="en-US" sz="2000" dirty="0"/>
              <a:t>Youtube videos</a:t>
            </a:r>
          </a:p>
          <a:p>
            <a:pPr marL="285750" indent="-285750">
              <a:buFontTx/>
              <a:buChar char="-"/>
            </a:pPr>
            <a:r>
              <a:rPr lang="en-US" sz="2000" dirty="0"/>
              <a:t>Udemy.com</a:t>
            </a:r>
          </a:p>
          <a:p>
            <a:pPr marL="285750" indent="-285750">
              <a:buFontTx/>
              <a:buChar char="-"/>
            </a:pPr>
            <a:r>
              <a:rPr lang="en-US" sz="2000" dirty="0"/>
              <a:t>W3schools.com</a:t>
            </a:r>
          </a:p>
          <a:p>
            <a:pPr marL="285750" indent="-285750">
              <a:buFontTx/>
              <a:buChar char="-"/>
            </a:pPr>
            <a:r>
              <a:rPr lang="en-US" sz="2000" dirty="0"/>
              <a:t>Learning.linkedin.com</a:t>
            </a:r>
          </a:p>
          <a:p>
            <a:pPr marL="285750" indent="-285750">
              <a:buFontTx/>
              <a:buChar char="-"/>
            </a:pPr>
            <a:endParaRPr lang="en-US" sz="2000" dirty="0"/>
          </a:p>
          <a:p>
            <a:r>
              <a:rPr lang="en-US" sz="2000" dirty="0"/>
              <a:t>JOBSITES &amp; Building UP Profile:</a:t>
            </a:r>
          </a:p>
          <a:p>
            <a:pPr marL="285750" indent="-285750">
              <a:buFontTx/>
              <a:buChar char="-"/>
            </a:pPr>
            <a:r>
              <a:rPr lang="en-US" sz="2000" dirty="0"/>
              <a:t>Indeed.com</a:t>
            </a:r>
          </a:p>
          <a:p>
            <a:pPr marL="285750" indent="-285750">
              <a:buFontTx/>
              <a:buChar char="-"/>
            </a:pPr>
            <a:r>
              <a:rPr lang="en-US" sz="2000" dirty="0"/>
              <a:t>Linkedin Jobs</a:t>
            </a:r>
          </a:p>
          <a:p>
            <a:pPr marL="285750" indent="-285750">
              <a:buFontTx/>
              <a:buChar char="-"/>
            </a:pPr>
            <a:r>
              <a:rPr lang="en-US" sz="2000" dirty="0"/>
              <a:t>Stackoverflow.com</a:t>
            </a:r>
          </a:p>
          <a:p>
            <a:pPr marL="285750" indent="-285750">
              <a:buFontTx/>
              <a:buChar char="-"/>
            </a:pPr>
            <a:r>
              <a:rPr lang="en-US" sz="2000" dirty="0"/>
              <a:t>Hired.com</a:t>
            </a:r>
          </a:p>
          <a:p>
            <a:r>
              <a:rPr lang="en-US" sz="2000" dirty="0"/>
              <a:t>&amp;</a:t>
            </a:r>
          </a:p>
          <a:p>
            <a:r>
              <a:rPr lang="en-US" sz="2000" dirty="0"/>
              <a:t>- Other Guided material and tips provided for Resume preparation, maintaining Linkedin profile.</a:t>
            </a:r>
          </a:p>
        </p:txBody>
      </p:sp>
      <p:cxnSp>
        <p:nvCxnSpPr>
          <p:cNvPr id="5" name="Straight Arrow Connector 4">
            <a:extLst>
              <a:ext uri="{FF2B5EF4-FFF2-40B4-BE49-F238E27FC236}">
                <a16:creationId xmlns:a16="http://schemas.microsoft.com/office/drawing/2014/main" id="{FE2D7656-3F66-9735-2CD8-934A9666C273}"/>
              </a:ext>
            </a:extLst>
          </p:cNvPr>
          <p:cNvCxnSpPr/>
          <p:nvPr/>
        </p:nvCxnSpPr>
        <p:spPr>
          <a:xfrm>
            <a:off x="7612655" y="3429000"/>
            <a:ext cx="1079653" cy="691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5E2252B1-B4B1-55F6-4C8E-91E7C1D45C4F}"/>
              </a:ext>
            </a:extLst>
          </p:cNvPr>
          <p:cNvCxnSpPr/>
          <p:nvPr/>
        </p:nvCxnSpPr>
        <p:spPr>
          <a:xfrm flipH="1">
            <a:off x="3602516" y="1828800"/>
            <a:ext cx="495759" cy="649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2023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pic>
        <p:nvPicPr>
          <p:cNvPr id="3" name="Picture 2" descr="A screenshot of a web page&#10;&#10;Description automatically generated">
            <a:extLst>
              <a:ext uri="{FF2B5EF4-FFF2-40B4-BE49-F238E27FC236}">
                <a16:creationId xmlns:a16="http://schemas.microsoft.com/office/drawing/2014/main" id="{E92C180E-37B5-37A6-6F9A-F5A3E8C072A5}"/>
              </a:ext>
            </a:extLst>
          </p:cNvPr>
          <p:cNvPicPr>
            <a:picLocks noChangeAspect="1"/>
          </p:cNvPicPr>
          <p:nvPr/>
        </p:nvPicPr>
        <p:blipFill>
          <a:blip r:embed="rId2"/>
          <a:stretch>
            <a:fillRect/>
          </a:stretch>
        </p:blipFill>
        <p:spPr>
          <a:xfrm>
            <a:off x="135970" y="107959"/>
            <a:ext cx="3632200" cy="6597641"/>
          </a:xfrm>
          <a:prstGeom prst="rect">
            <a:avLst/>
          </a:prstGeom>
        </p:spPr>
      </p:pic>
      <p:pic>
        <p:nvPicPr>
          <p:cNvPr id="5" name="Picture 4" descr="A screenshot of a phone&#10;&#10;Description automatically generated">
            <a:extLst>
              <a:ext uri="{FF2B5EF4-FFF2-40B4-BE49-F238E27FC236}">
                <a16:creationId xmlns:a16="http://schemas.microsoft.com/office/drawing/2014/main" id="{848479BA-A588-95A0-4B3E-2F33AF58428D}"/>
              </a:ext>
            </a:extLst>
          </p:cNvPr>
          <p:cNvPicPr>
            <a:picLocks noChangeAspect="1"/>
          </p:cNvPicPr>
          <p:nvPr/>
        </p:nvPicPr>
        <p:blipFill>
          <a:blip r:embed="rId3"/>
          <a:stretch>
            <a:fillRect/>
          </a:stretch>
        </p:blipFill>
        <p:spPr>
          <a:xfrm>
            <a:off x="8423831" y="107959"/>
            <a:ext cx="3632200" cy="6597641"/>
          </a:xfrm>
          <a:prstGeom prst="rect">
            <a:avLst/>
          </a:prstGeom>
        </p:spPr>
      </p:pic>
      <p:sp>
        <p:nvSpPr>
          <p:cNvPr id="2" name="TextBox 1">
            <a:extLst>
              <a:ext uri="{FF2B5EF4-FFF2-40B4-BE49-F238E27FC236}">
                <a16:creationId xmlns:a16="http://schemas.microsoft.com/office/drawing/2014/main" id="{ADBE18DA-C9C2-3A9D-5469-61BC3B4F151F}"/>
              </a:ext>
            </a:extLst>
          </p:cNvPr>
          <p:cNvSpPr txBox="1"/>
          <p:nvPr/>
        </p:nvSpPr>
        <p:spPr>
          <a:xfrm>
            <a:off x="4296578" y="506776"/>
            <a:ext cx="3632200" cy="5601533"/>
          </a:xfrm>
          <a:prstGeom prst="rect">
            <a:avLst/>
          </a:prstGeom>
          <a:noFill/>
        </p:spPr>
        <p:txBody>
          <a:bodyPr wrap="square" rtlCol="0">
            <a:spAutoFit/>
          </a:bodyPr>
          <a:lstStyle/>
          <a:p>
            <a:r>
              <a:rPr lang="en-US" sz="2000" dirty="0"/>
              <a:t>GUIDANCE:</a:t>
            </a:r>
          </a:p>
          <a:p>
            <a:pPr marL="285750" indent="-285750">
              <a:buFontTx/>
              <a:buChar char="-"/>
            </a:pPr>
            <a:r>
              <a:rPr lang="en-US" sz="2000" dirty="0"/>
              <a:t>Tips and guided notes are provided for course selection, making network, jobs &amp; internships and other health activities.</a:t>
            </a:r>
          </a:p>
          <a:p>
            <a:endParaRPr lang="en-US" sz="2000" dirty="0"/>
          </a:p>
          <a:p>
            <a:endParaRPr lang="en-US" sz="2000" dirty="0"/>
          </a:p>
          <a:p>
            <a:r>
              <a:rPr lang="en-US" sz="2000" dirty="0"/>
              <a:t>EVENTS/ CONFERENCES/ FAIRS:</a:t>
            </a:r>
          </a:p>
          <a:p>
            <a:pPr marL="285750" indent="-285750">
              <a:buFontTx/>
              <a:buChar char="-"/>
            </a:pPr>
            <a:r>
              <a:rPr lang="en-US" sz="2000" dirty="0"/>
              <a:t>Specific IT related fairs &amp; events information shortlisted.</a:t>
            </a:r>
          </a:p>
          <a:p>
            <a:r>
              <a:rPr lang="en-US" sz="2000" dirty="0"/>
              <a:t>Sources:</a:t>
            </a:r>
          </a:p>
          <a:p>
            <a:pPr marL="285750" indent="-285750">
              <a:buFontTx/>
              <a:buChar char="-"/>
            </a:pPr>
            <a:r>
              <a:rPr lang="en-US" sz="2000" dirty="0"/>
              <a:t>CSULA portal</a:t>
            </a:r>
          </a:p>
          <a:p>
            <a:pPr marL="285750" indent="-285750">
              <a:buFontTx/>
              <a:buChar char="-"/>
            </a:pPr>
            <a:r>
              <a:rPr lang="en-US" sz="2000" dirty="0">
                <a:hlinkClick r:id="rId4"/>
              </a:rPr>
              <a:t>www.clocate.com</a:t>
            </a:r>
            <a:endParaRPr lang="en-US" sz="2000" dirty="0"/>
          </a:p>
          <a:p>
            <a:pPr marL="285750" indent="-285750">
              <a:buFontTx/>
              <a:buChar char="-"/>
            </a:pPr>
            <a:r>
              <a:rPr lang="en-US" sz="2000" dirty="0">
                <a:hlinkClick r:id="rId5"/>
              </a:rPr>
              <a:t>www.10times.com</a:t>
            </a:r>
            <a:endParaRPr lang="en-US" sz="2000" dirty="0"/>
          </a:p>
          <a:p>
            <a:pPr marL="285750" indent="-285750">
              <a:buFontTx/>
              <a:buChar char="-"/>
            </a:pPr>
            <a:r>
              <a:rPr lang="en-US" sz="2000" dirty="0">
                <a:hlinkClick r:id="rId6"/>
              </a:rPr>
              <a:t>www.eventbrite.com</a:t>
            </a:r>
            <a:endParaRPr lang="en-US" sz="2000" dirty="0"/>
          </a:p>
          <a:p>
            <a:pPr marL="285750" indent="-285750">
              <a:buFontTx/>
              <a:buChar char="-"/>
            </a:pPr>
            <a:r>
              <a:rPr lang="en-US" sz="2000" dirty="0">
                <a:hlinkClick r:id="rId7"/>
              </a:rPr>
              <a:t>www.hackdavis.io</a:t>
            </a:r>
            <a:endParaRPr lang="en-US" sz="2000" dirty="0"/>
          </a:p>
          <a:p>
            <a:pPr marL="285750" indent="-285750">
              <a:buFontTx/>
              <a:buChar char="-"/>
            </a:pPr>
            <a:endParaRPr lang="en-US" dirty="0"/>
          </a:p>
        </p:txBody>
      </p:sp>
      <p:cxnSp>
        <p:nvCxnSpPr>
          <p:cNvPr id="6" name="Straight Arrow Connector 5">
            <a:extLst>
              <a:ext uri="{FF2B5EF4-FFF2-40B4-BE49-F238E27FC236}">
                <a16:creationId xmlns:a16="http://schemas.microsoft.com/office/drawing/2014/main" id="{0B94BCE3-B4F7-8F2D-7F8E-1328A3D01C06}"/>
              </a:ext>
            </a:extLst>
          </p:cNvPr>
          <p:cNvCxnSpPr/>
          <p:nvPr/>
        </p:nvCxnSpPr>
        <p:spPr>
          <a:xfrm>
            <a:off x="7821976" y="1674564"/>
            <a:ext cx="1068636"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052A3DD-D783-C69D-EB06-C3444EFF877D}"/>
              </a:ext>
            </a:extLst>
          </p:cNvPr>
          <p:cNvCxnSpPr/>
          <p:nvPr/>
        </p:nvCxnSpPr>
        <p:spPr>
          <a:xfrm flipH="1" flipV="1">
            <a:off x="3415229" y="3429000"/>
            <a:ext cx="649995" cy="7243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0886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pic>
        <p:nvPicPr>
          <p:cNvPr id="3" name="Picture 2" descr="A screenshot of a chat room&#10;&#10;Description automatically generated">
            <a:extLst>
              <a:ext uri="{FF2B5EF4-FFF2-40B4-BE49-F238E27FC236}">
                <a16:creationId xmlns:a16="http://schemas.microsoft.com/office/drawing/2014/main" id="{1795538D-4828-3B7F-BB45-22BAC9D642FD}"/>
              </a:ext>
            </a:extLst>
          </p:cNvPr>
          <p:cNvPicPr>
            <a:picLocks noChangeAspect="1"/>
          </p:cNvPicPr>
          <p:nvPr/>
        </p:nvPicPr>
        <p:blipFill>
          <a:blip r:embed="rId2"/>
          <a:stretch>
            <a:fillRect/>
          </a:stretch>
        </p:blipFill>
        <p:spPr>
          <a:xfrm>
            <a:off x="8143085" y="169209"/>
            <a:ext cx="3733800" cy="6519579"/>
          </a:xfrm>
          <a:prstGeom prst="rect">
            <a:avLst/>
          </a:prstGeom>
        </p:spPr>
      </p:pic>
      <p:pic>
        <p:nvPicPr>
          <p:cNvPr id="5" name="Picture 4" descr="A screenshot of a phone&#10;&#10;Description automatically generated">
            <a:extLst>
              <a:ext uri="{FF2B5EF4-FFF2-40B4-BE49-F238E27FC236}">
                <a16:creationId xmlns:a16="http://schemas.microsoft.com/office/drawing/2014/main" id="{9E2D2ADD-631D-089D-24A6-57EE58E0FFC2}"/>
              </a:ext>
            </a:extLst>
          </p:cNvPr>
          <p:cNvPicPr>
            <a:picLocks noChangeAspect="1"/>
          </p:cNvPicPr>
          <p:nvPr/>
        </p:nvPicPr>
        <p:blipFill>
          <a:blip r:embed="rId3"/>
          <a:stretch>
            <a:fillRect/>
          </a:stretch>
        </p:blipFill>
        <p:spPr>
          <a:xfrm>
            <a:off x="315115" y="123341"/>
            <a:ext cx="3676650" cy="6611317"/>
          </a:xfrm>
          <a:prstGeom prst="rect">
            <a:avLst/>
          </a:prstGeom>
        </p:spPr>
      </p:pic>
      <p:sp>
        <p:nvSpPr>
          <p:cNvPr id="2" name="TextBox 1">
            <a:extLst>
              <a:ext uri="{FF2B5EF4-FFF2-40B4-BE49-F238E27FC236}">
                <a16:creationId xmlns:a16="http://schemas.microsoft.com/office/drawing/2014/main" id="{1317B960-2B77-49F7-5728-78A6E6752E46}"/>
              </a:ext>
            </a:extLst>
          </p:cNvPr>
          <p:cNvSpPr txBox="1"/>
          <p:nvPr/>
        </p:nvSpPr>
        <p:spPr>
          <a:xfrm>
            <a:off x="4508538" y="771181"/>
            <a:ext cx="3117774" cy="5293757"/>
          </a:xfrm>
          <a:prstGeom prst="rect">
            <a:avLst/>
          </a:prstGeom>
          <a:noFill/>
        </p:spPr>
        <p:txBody>
          <a:bodyPr wrap="square" rtlCol="0">
            <a:spAutoFit/>
          </a:bodyPr>
          <a:lstStyle/>
          <a:p>
            <a:r>
              <a:rPr lang="en-US" sz="2000" dirty="0"/>
              <a:t>ALUMNI:</a:t>
            </a:r>
          </a:p>
          <a:p>
            <a:pPr marL="285750" indent="-285750">
              <a:buFontTx/>
              <a:buChar char="-"/>
            </a:pPr>
            <a:r>
              <a:rPr lang="en-US" sz="2000" dirty="0"/>
              <a:t>Provide guidance and right path to achieve success.</a:t>
            </a:r>
          </a:p>
          <a:p>
            <a:pPr marL="285750" indent="-285750">
              <a:buFontTx/>
              <a:buChar char="-"/>
            </a:pPr>
            <a:r>
              <a:rPr lang="en-US" sz="2000" dirty="0"/>
              <a:t>Can share their thoughts and materials to the existing students.</a:t>
            </a:r>
          </a:p>
          <a:p>
            <a:pPr marL="285750" indent="-285750">
              <a:buFontTx/>
              <a:buChar char="-"/>
            </a:pPr>
            <a:endParaRPr lang="en-US" sz="2000" dirty="0"/>
          </a:p>
          <a:p>
            <a:pPr marL="285750" indent="-285750">
              <a:buFontTx/>
              <a:buChar char="-"/>
            </a:pPr>
            <a:endParaRPr lang="en-US" sz="2000" dirty="0"/>
          </a:p>
          <a:p>
            <a:r>
              <a:rPr lang="en-US" sz="2000" dirty="0"/>
              <a:t>HELP:</a:t>
            </a:r>
          </a:p>
          <a:p>
            <a:pPr marL="285750" indent="-285750">
              <a:buFontTx/>
              <a:buChar char="-"/>
            </a:pPr>
            <a:r>
              <a:rPr lang="en-US" sz="2000" dirty="0"/>
              <a:t>Students can raise their issues and queries by writing brief notes.</a:t>
            </a:r>
          </a:p>
          <a:p>
            <a:pPr marL="285750" indent="-285750">
              <a:buFontTx/>
              <a:buChar char="-"/>
            </a:pPr>
            <a:r>
              <a:rPr lang="en-US" sz="2000" dirty="0"/>
              <a:t>Also use chat room to get in touch with others.</a:t>
            </a:r>
          </a:p>
          <a:p>
            <a:pPr marL="285750" indent="-285750">
              <a:buFontTx/>
              <a:buChar char="-"/>
            </a:pPr>
            <a:r>
              <a:rPr lang="en-US" sz="2000" dirty="0"/>
              <a:t>Contact alumni or us through provided details.</a:t>
            </a:r>
          </a:p>
          <a:p>
            <a:pPr marL="285750" indent="-285750">
              <a:buFontTx/>
              <a:buChar char="-"/>
            </a:pPr>
            <a:endParaRPr lang="en-US" dirty="0"/>
          </a:p>
        </p:txBody>
      </p:sp>
      <p:cxnSp>
        <p:nvCxnSpPr>
          <p:cNvPr id="6" name="Straight Arrow Connector 5">
            <a:extLst>
              <a:ext uri="{FF2B5EF4-FFF2-40B4-BE49-F238E27FC236}">
                <a16:creationId xmlns:a16="http://schemas.microsoft.com/office/drawing/2014/main" id="{1D9B092C-4E87-10AF-925A-12ED6B7E5648}"/>
              </a:ext>
            </a:extLst>
          </p:cNvPr>
          <p:cNvCxnSpPr/>
          <p:nvPr/>
        </p:nvCxnSpPr>
        <p:spPr>
          <a:xfrm flipH="1">
            <a:off x="3789802" y="1663547"/>
            <a:ext cx="718736" cy="3305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2FB6A70-E52E-9D74-F145-D2D21CFD42C8}"/>
              </a:ext>
            </a:extLst>
          </p:cNvPr>
          <p:cNvCxnSpPr>
            <a:cxnSpLocks/>
          </p:cNvCxnSpPr>
          <p:nvPr/>
        </p:nvCxnSpPr>
        <p:spPr>
          <a:xfrm flipH="1">
            <a:off x="3789802" y="1663547"/>
            <a:ext cx="718736" cy="2555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825D34-1D57-CDE9-B3EC-914363E91E50}"/>
              </a:ext>
            </a:extLst>
          </p:cNvPr>
          <p:cNvCxnSpPr/>
          <p:nvPr/>
        </p:nvCxnSpPr>
        <p:spPr>
          <a:xfrm flipV="1">
            <a:off x="7626312" y="2115239"/>
            <a:ext cx="768541" cy="1718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610304B-91A4-7ACD-181C-F70CB82CB3EA}"/>
              </a:ext>
            </a:extLst>
          </p:cNvPr>
          <p:cNvCxnSpPr/>
          <p:nvPr/>
        </p:nvCxnSpPr>
        <p:spPr>
          <a:xfrm>
            <a:off x="7626312" y="3833870"/>
            <a:ext cx="573925" cy="3855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230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a:xfrm>
            <a:off x="576072" y="1947672"/>
            <a:ext cx="4572000" cy="2558228"/>
          </a:xfrm>
        </p:spPr>
        <p:txBody>
          <a:bodyPr>
            <a:noAutofit/>
          </a:bodyPr>
          <a:lstStyle/>
          <a:p>
            <a:r>
              <a:rPr lang="en-US" sz="2000" dirty="0"/>
              <a:t>By this application, we believe in giving 100% assistance to the CIS students in every possible aspects so we all can excel in our career and make CSULA and all faculties proud.  We as a team are set to push our boundaries and truly believe “ Success is not an overnight achievement; it is the result of consistent efforts fueled by the right approach.”</a:t>
            </a:r>
          </a:p>
        </p:txBody>
      </p:sp>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Summary</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17</a:t>
            </a:fld>
            <a:endParaRPr lang="en-US" dirty="0"/>
          </a:p>
        </p:txBody>
      </p:sp>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t>summary</a:t>
            </a:r>
          </a:p>
        </p:txBody>
      </p:sp>
      <p:pic>
        <p:nvPicPr>
          <p:cNvPr id="11" name="Picture Placeholder 10" descr="A sign on a wall&#10;&#10;Description automatically generated">
            <a:extLst>
              <a:ext uri="{FF2B5EF4-FFF2-40B4-BE49-F238E27FC236}">
                <a16:creationId xmlns:a16="http://schemas.microsoft.com/office/drawing/2014/main" id="{D7930302-8DB0-E642-B0B3-0865B78F974A}"/>
              </a:ext>
            </a:extLst>
          </p:cNvPr>
          <p:cNvPicPr>
            <a:picLocks noGrp="1" noChangeAspect="1"/>
          </p:cNvPicPr>
          <p:nvPr>
            <p:ph type="pic" idx="1"/>
          </p:nvPr>
        </p:nvPicPr>
        <p:blipFill>
          <a:blip r:embed="rId2"/>
          <a:srcRect l="27134" r="27134"/>
          <a:stretch>
            <a:fillRect/>
          </a:stretch>
        </p:blipFill>
        <p:spPr/>
      </p:pic>
    </p:spTree>
    <p:extLst>
      <p:ext uri="{BB962C8B-B14F-4D97-AF65-F5344CB8AC3E}">
        <p14:creationId xmlns:p14="http://schemas.microsoft.com/office/powerpoint/2010/main" val="3418206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FC078CB-4C4B-9656-7446-A8711119175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3470"/>
                    </a14:imgEffect>
                    <a14:imgEffect>
                      <a14:saturation sat="84000"/>
                    </a14:imgEffect>
                    <a14:imgEffect>
                      <a14:brightnessContrast bright="-7000" contrast="-37000"/>
                    </a14:imgEffect>
                  </a14:imgLayer>
                </a14:imgProps>
              </a:ext>
            </a:extLst>
          </a:blip>
          <a:srcRect l="6534" t="-1089" r="11697" b="1089"/>
          <a:stretch/>
        </p:blipFill>
        <p:spPr>
          <a:xfrm>
            <a:off x="8332736" y="155108"/>
            <a:ext cx="1733913" cy="2407375"/>
          </a:xfrm>
          <a:prstGeom prst="ellipse">
            <a:avLst/>
          </a:prstGeom>
          <a:ln>
            <a:noFill/>
          </a:ln>
          <a:effectLst>
            <a:softEdge rad="112500"/>
          </a:effectLst>
        </p:spPr>
      </p:pic>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214869" y="645733"/>
            <a:ext cx="5271531" cy="676656"/>
          </a:xfrm>
        </p:spPr>
        <p:txBody>
          <a:bodyPr/>
          <a:lstStyle/>
          <a:p>
            <a:r>
              <a:rPr lang="en-US" dirty="0"/>
              <a:t>meet our team…</a:t>
            </a:r>
          </a:p>
        </p:txBody>
      </p:sp>
      <p:pic>
        <p:nvPicPr>
          <p:cNvPr id="45" name="Picture Placeholder 44">
            <a:extLst>
              <a:ext uri="{FF2B5EF4-FFF2-40B4-BE49-F238E27FC236}">
                <a16:creationId xmlns:a16="http://schemas.microsoft.com/office/drawing/2014/main" id="{BF83E8E2-2284-9684-FCF6-1A6EA943A1FB}"/>
              </a:ext>
            </a:extLst>
          </p:cNvPr>
          <p:cNvPicPr>
            <a:picLocks noGrp="1" noChangeAspect="1"/>
          </p:cNvPicPr>
          <p:nvPr>
            <p:ph type="pic" sz="quarter" idx="13"/>
          </p:nvPr>
        </p:nvPicPr>
        <p:blipFill>
          <a:blip r:embed="rId4"/>
          <a:srcRect t="1837" b="1837"/>
          <a:stretch/>
        </p:blipFill>
        <p:spPr>
          <a:xfrm>
            <a:off x="6341511" y="82296"/>
            <a:ext cx="1733913" cy="2480187"/>
          </a:xfrm>
          <a:prstGeom prst="ellipse">
            <a:avLst/>
          </a:prstGeom>
          <a:ln>
            <a:noFill/>
          </a:ln>
          <a:effectLst>
            <a:softEdge rad="112500"/>
          </a:effectLst>
        </p:spPr>
      </p:pic>
      <p:sp>
        <p:nvSpPr>
          <p:cNvPr id="26" name="Text Placeholder 25">
            <a:extLst>
              <a:ext uri="{FF2B5EF4-FFF2-40B4-BE49-F238E27FC236}">
                <a16:creationId xmlns:a16="http://schemas.microsoft.com/office/drawing/2014/main" id="{F237C2FF-8AE7-02AF-7E17-D62F80F65FAA}"/>
              </a:ext>
            </a:extLst>
          </p:cNvPr>
          <p:cNvSpPr>
            <a:spLocks noGrp="1"/>
          </p:cNvSpPr>
          <p:nvPr>
            <p:ph type="body" sz="quarter" idx="17"/>
          </p:nvPr>
        </p:nvSpPr>
        <p:spPr>
          <a:xfrm>
            <a:off x="6341511" y="2689536"/>
            <a:ext cx="1690974" cy="389156"/>
          </a:xfrm>
        </p:spPr>
        <p:txBody>
          <a:bodyPr/>
          <a:lstStyle/>
          <a:p>
            <a:r>
              <a:rPr lang="en-US" dirty="0"/>
              <a:t>SAPAN SHAH</a:t>
            </a:r>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p:txBody>
          <a:bodyPr/>
          <a:lstStyle/>
          <a:p>
            <a:r>
              <a:rPr lang="en-US" dirty="0"/>
              <a:t>Our Team</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2</a:t>
            </a:fld>
            <a:endParaRPr lang="en-US" dirty="0"/>
          </a:p>
        </p:txBody>
      </p:sp>
      <p:pic>
        <p:nvPicPr>
          <p:cNvPr id="15" name="Picture 14">
            <a:extLst>
              <a:ext uri="{FF2B5EF4-FFF2-40B4-BE49-F238E27FC236}">
                <a16:creationId xmlns:a16="http://schemas.microsoft.com/office/drawing/2014/main" id="{B1ED9901-C325-AA9E-D3C4-1213A561840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2000"/>
                    </a14:imgEffect>
                    <a14:imgEffect>
                      <a14:colorTemperature colorTemp="3874"/>
                    </a14:imgEffect>
                    <a14:imgEffect>
                      <a14:saturation sat="99000"/>
                    </a14:imgEffect>
                    <a14:imgEffect>
                      <a14:brightnessContrast bright="9000" contrast="-22000"/>
                    </a14:imgEffect>
                  </a14:imgLayer>
                </a14:imgProps>
              </a:ext>
            </a:extLst>
          </a:blip>
          <a:srcRect/>
          <a:stretch/>
        </p:blipFill>
        <p:spPr>
          <a:xfrm>
            <a:off x="10243218" y="168252"/>
            <a:ext cx="1733913" cy="2394231"/>
          </a:xfrm>
          <a:prstGeom prst="ellipse">
            <a:avLst/>
          </a:prstGeom>
          <a:ln>
            <a:noFill/>
          </a:ln>
          <a:effectLst>
            <a:softEdge rad="112500"/>
          </a:effectLst>
        </p:spPr>
      </p:pic>
      <p:pic>
        <p:nvPicPr>
          <p:cNvPr id="16" name="Picture 15">
            <a:extLst>
              <a:ext uri="{FF2B5EF4-FFF2-40B4-BE49-F238E27FC236}">
                <a16:creationId xmlns:a16="http://schemas.microsoft.com/office/drawing/2014/main" id="{712F50D9-9C15-1157-DDE7-54880B4C2477}"/>
              </a:ext>
            </a:extLst>
          </p:cNvPr>
          <p:cNvPicPr>
            <a:picLocks noChangeAspect="1"/>
          </p:cNvPicPr>
          <p:nvPr/>
        </p:nvPicPr>
        <p:blipFill>
          <a:blip r:embed="rId7"/>
          <a:srcRect/>
          <a:stretch/>
        </p:blipFill>
        <p:spPr>
          <a:xfrm>
            <a:off x="6401128" y="3299223"/>
            <a:ext cx="1752620" cy="2303181"/>
          </a:xfrm>
          <a:prstGeom prst="ellipse">
            <a:avLst/>
          </a:prstGeom>
          <a:ln>
            <a:noFill/>
          </a:ln>
          <a:effectLst>
            <a:softEdge rad="112500"/>
          </a:effectLst>
        </p:spPr>
      </p:pic>
      <p:pic>
        <p:nvPicPr>
          <p:cNvPr id="18" name="Picture 17">
            <a:extLst>
              <a:ext uri="{FF2B5EF4-FFF2-40B4-BE49-F238E27FC236}">
                <a16:creationId xmlns:a16="http://schemas.microsoft.com/office/drawing/2014/main" id="{E2B76A2A-B01E-57F0-864F-424BF9EA0106}"/>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076"/>
                    </a14:imgEffect>
                    <a14:imgEffect>
                      <a14:brightnessContrast bright="-5000" contrast="-32000"/>
                    </a14:imgEffect>
                  </a14:imgLayer>
                </a14:imgProps>
              </a:ext>
            </a:extLst>
          </a:blip>
          <a:srcRect/>
          <a:stretch/>
        </p:blipFill>
        <p:spPr>
          <a:xfrm>
            <a:off x="8362320" y="3247127"/>
            <a:ext cx="1715178" cy="2407375"/>
          </a:xfrm>
          <a:prstGeom prst="ellipse">
            <a:avLst/>
          </a:prstGeom>
          <a:ln>
            <a:noFill/>
          </a:ln>
          <a:effectLst>
            <a:softEdge rad="112500"/>
          </a:effectLst>
        </p:spPr>
      </p:pic>
      <p:pic>
        <p:nvPicPr>
          <p:cNvPr id="19" name="Picture 18">
            <a:extLst>
              <a:ext uri="{FF2B5EF4-FFF2-40B4-BE49-F238E27FC236}">
                <a16:creationId xmlns:a16="http://schemas.microsoft.com/office/drawing/2014/main" id="{82EEACE4-D7D8-648D-9E3B-CA3695795CB6}"/>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4884"/>
                    </a14:imgEffect>
                    <a14:imgEffect>
                      <a14:saturation sat="32000"/>
                    </a14:imgEffect>
                    <a14:imgEffect>
                      <a14:brightnessContrast bright="-3000" contrast="-31000"/>
                    </a14:imgEffect>
                  </a14:imgLayer>
                </a14:imgProps>
              </a:ext>
            </a:extLst>
          </a:blip>
          <a:srcRect/>
          <a:stretch/>
        </p:blipFill>
        <p:spPr>
          <a:xfrm>
            <a:off x="10286071" y="3305362"/>
            <a:ext cx="1729031" cy="2349629"/>
          </a:xfrm>
          <a:prstGeom prst="ellipse">
            <a:avLst/>
          </a:prstGeom>
          <a:ln>
            <a:noFill/>
          </a:ln>
          <a:effectLst>
            <a:softEdge rad="112500"/>
          </a:effectLst>
        </p:spPr>
      </p:pic>
      <p:sp>
        <p:nvSpPr>
          <p:cNvPr id="22" name="Text Placeholder 25">
            <a:extLst>
              <a:ext uri="{FF2B5EF4-FFF2-40B4-BE49-F238E27FC236}">
                <a16:creationId xmlns:a16="http://schemas.microsoft.com/office/drawing/2014/main" id="{72CE5F96-8D83-E56F-FC07-01C3DB852B40}"/>
              </a:ext>
            </a:extLst>
          </p:cNvPr>
          <p:cNvSpPr txBox="1">
            <a:spLocks/>
          </p:cNvSpPr>
          <p:nvPr/>
        </p:nvSpPr>
        <p:spPr>
          <a:xfrm>
            <a:off x="8153748" y="2673821"/>
            <a:ext cx="1907304" cy="3891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SNEHIL SARKAR</a:t>
            </a:r>
          </a:p>
        </p:txBody>
      </p:sp>
      <p:sp>
        <p:nvSpPr>
          <p:cNvPr id="23" name="Text Placeholder 25">
            <a:extLst>
              <a:ext uri="{FF2B5EF4-FFF2-40B4-BE49-F238E27FC236}">
                <a16:creationId xmlns:a16="http://schemas.microsoft.com/office/drawing/2014/main" id="{8C28D0F0-5735-0C75-9B0C-25864A6A7FA7}"/>
              </a:ext>
            </a:extLst>
          </p:cNvPr>
          <p:cNvSpPr txBox="1">
            <a:spLocks/>
          </p:cNvSpPr>
          <p:nvPr/>
        </p:nvSpPr>
        <p:spPr>
          <a:xfrm>
            <a:off x="6365036" y="5959334"/>
            <a:ext cx="1827631" cy="3891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ADITYARAM NATAKARANI</a:t>
            </a:r>
          </a:p>
        </p:txBody>
      </p:sp>
      <p:sp>
        <p:nvSpPr>
          <p:cNvPr id="24" name="Text Placeholder 25">
            <a:extLst>
              <a:ext uri="{FF2B5EF4-FFF2-40B4-BE49-F238E27FC236}">
                <a16:creationId xmlns:a16="http://schemas.microsoft.com/office/drawing/2014/main" id="{8BBF3B6C-42F8-3E51-0C3C-EC8C029E17B4}"/>
              </a:ext>
            </a:extLst>
          </p:cNvPr>
          <p:cNvSpPr txBox="1">
            <a:spLocks/>
          </p:cNvSpPr>
          <p:nvPr/>
        </p:nvSpPr>
        <p:spPr>
          <a:xfrm>
            <a:off x="10042340" y="2659934"/>
            <a:ext cx="2028824" cy="3891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XAVIER COLIN</a:t>
            </a:r>
          </a:p>
        </p:txBody>
      </p:sp>
      <p:sp>
        <p:nvSpPr>
          <p:cNvPr id="25" name="Text Placeholder 25">
            <a:extLst>
              <a:ext uri="{FF2B5EF4-FFF2-40B4-BE49-F238E27FC236}">
                <a16:creationId xmlns:a16="http://schemas.microsoft.com/office/drawing/2014/main" id="{E2BEC684-0BBF-6923-9FB2-E2EBEF5DA9D4}"/>
              </a:ext>
            </a:extLst>
          </p:cNvPr>
          <p:cNvSpPr txBox="1">
            <a:spLocks/>
          </p:cNvSpPr>
          <p:nvPr/>
        </p:nvSpPr>
        <p:spPr>
          <a:xfrm>
            <a:off x="8192667" y="5959334"/>
            <a:ext cx="1907304" cy="3891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SAI SRIDHAR KARRI</a:t>
            </a:r>
          </a:p>
        </p:txBody>
      </p:sp>
      <p:sp>
        <p:nvSpPr>
          <p:cNvPr id="33" name="Text Placeholder 25">
            <a:extLst>
              <a:ext uri="{FF2B5EF4-FFF2-40B4-BE49-F238E27FC236}">
                <a16:creationId xmlns:a16="http://schemas.microsoft.com/office/drawing/2014/main" id="{92115805-511E-1C59-7E1E-58E7357C8AEE}"/>
              </a:ext>
            </a:extLst>
          </p:cNvPr>
          <p:cNvSpPr txBox="1">
            <a:spLocks/>
          </p:cNvSpPr>
          <p:nvPr/>
        </p:nvSpPr>
        <p:spPr>
          <a:xfrm>
            <a:off x="10116272" y="5959334"/>
            <a:ext cx="2001827" cy="38915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KAUSHIK NAIDU ADHIKARI</a:t>
            </a:r>
          </a:p>
        </p:txBody>
      </p:sp>
      <p:sp>
        <p:nvSpPr>
          <p:cNvPr id="5" name="TextBox 4">
            <a:extLst>
              <a:ext uri="{FF2B5EF4-FFF2-40B4-BE49-F238E27FC236}">
                <a16:creationId xmlns:a16="http://schemas.microsoft.com/office/drawing/2014/main" id="{E0B08644-1B4F-6EEA-457A-D763939B507A}"/>
              </a:ext>
            </a:extLst>
          </p:cNvPr>
          <p:cNvSpPr txBox="1"/>
          <p:nvPr/>
        </p:nvSpPr>
        <p:spPr>
          <a:xfrm>
            <a:off x="73901" y="5085115"/>
            <a:ext cx="3573517" cy="1138773"/>
          </a:xfrm>
          <a:prstGeom prst="rect">
            <a:avLst/>
          </a:prstGeom>
          <a:blipFill>
            <a:blip r:embed="rId12"/>
            <a:tile tx="0" ty="0" sx="100000" sy="100000" flip="none" algn="tl"/>
          </a:blipFill>
        </p:spPr>
        <p:txBody>
          <a:bodyPr wrap="square" rtlCol="0">
            <a:spAutoFit/>
          </a:bodyPr>
          <a:lstStyle/>
          <a:p>
            <a:r>
              <a:rPr lang="en-US" sz="4800" b="1" spc="300" dirty="0">
                <a:solidFill>
                  <a:schemeClr val="tx1">
                    <a:lumMod val="60000"/>
                    <a:lumOff val="40000"/>
                  </a:schemeClr>
                </a:solidFill>
                <a:latin typeface="Amasis MT Pro Black" panose="02040A04050005020304" pitchFamily="18" charset="0"/>
                <a:ea typeface="ADLaM Display" panose="020B0604020202020204" pitchFamily="2" charset="0"/>
                <a:cs typeface="ADLaM Display" panose="020B0604020202020204" pitchFamily="2" charset="0"/>
              </a:rPr>
              <a:t>D’MAC   </a:t>
            </a:r>
            <a:r>
              <a:rPr lang="en-US" sz="2000" b="1" spc="300" dirty="0">
                <a:solidFill>
                  <a:schemeClr val="tx1">
                    <a:lumMod val="60000"/>
                    <a:lumOff val="40000"/>
                  </a:schemeClr>
                </a:solidFill>
                <a:latin typeface="Amasis MT Pro Black" panose="02040A04050005020304" pitchFamily="18" charset="0"/>
                <a:ea typeface="ADLaM Display" panose="020B0604020202020204" pitchFamily="2" charset="0"/>
                <a:cs typeface="ADLaM Display" panose="020B0604020202020204" pitchFamily="2" charset="0"/>
              </a:rPr>
              <a:t> Design Maniac</a:t>
            </a:r>
            <a:endParaRPr lang="en-US" sz="4800" b="1" spc="300" dirty="0">
              <a:solidFill>
                <a:schemeClr val="tx1">
                  <a:lumMod val="60000"/>
                  <a:lumOff val="40000"/>
                </a:schemeClr>
              </a:solidFill>
              <a:latin typeface="Amasis MT Pro Black" panose="02040A04050005020304" pitchFamily="18" charset="0"/>
              <a:ea typeface="ADLaM Display" panose="020B0604020202020204" pitchFamily="2" charset="0"/>
              <a:cs typeface="ADLaM Display" panose="020B0604020202020204" pitchFamily="2" charset="0"/>
            </a:endParaRPr>
          </a:p>
        </p:txBody>
      </p:sp>
      <p:pic>
        <p:nvPicPr>
          <p:cNvPr id="8" name="Graphic 7" descr="Artificial Intelligence with solid fill">
            <a:extLst>
              <a:ext uri="{FF2B5EF4-FFF2-40B4-BE49-F238E27FC236}">
                <a16:creationId xmlns:a16="http://schemas.microsoft.com/office/drawing/2014/main" id="{09C321DA-97AD-5596-B839-A877195F6D3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88510" y="5197301"/>
            <a:ext cx="914400" cy="914400"/>
          </a:xfrm>
          <a:prstGeom prst="rect">
            <a:avLst/>
          </a:prstGeom>
        </p:spPr>
      </p:pic>
    </p:spTree>
    <p:extLst>
      <p:ext uri="{BB962C8B-B14F-4D97-AF65-F5344CB8AC3E}">
        <p14:creationId xmlns:p14="http://schemas.microsoft.com/office/powerpoint/2010/main" val="1002104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a:xfrm>
            <a:off x="704384" y="2788521"/>
            <a:ext cx="5496391" cy="1325563"/>
          </a:xfrm>
        </p:spPr>
        <p:txBody>
          <a:bodyPr/>
          <a:lstStyle/>
          <a:p>
            <a:r>
              <a:rPr lang="en-US" dirty="0"/>
              <a:t>Design Journey </a:t>
            </a:r>
          </a:p>
        </p:txBody>
      </p:sp>
      <p:sp>
        <p:nvSpPr>
          <p:cNvPr id="7" name="Rectangle 6">
            <a:extLst>
              <a:ext uri="{FF2B5EF4-FFF2-40B4-BE49-F238E27FC236}">
                <a16:creationId xmlns:a16="http://schemas.microsoft.com/office/drawing/2014/main" id="{202D697D-D240-EB6F-9E62-E72AFDFB207A}"/>
              </a:ext>
            </a:extLst>
          </p:cNvPr>
          <p:cNvSpPr/>
          <p:nvPr/>
        </p:nvSpPr>
        <p:spPr>
          <a:xfrm>
            <a:off x="6772275" y="967085"/>
            <a:ext cx="5495925"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pitchFamily="34" charset="0"/>
              </a:rPr>
              <a:t>METHODOLOGY</a:t>
            </a:r>
            <a:endPar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aphicFrame>
        <p:nvGraphicFramePr>
          <p:cNvPr id="8" name="Diagram 7">
            <a:extLst>
              <a:ext uri="{FF2B5EF4-FFF2-40B4-BE49-F238E27FC236}">
                <a16:creationId xmlns:a16="http://schemas.microsoft.com/office/drawing/2014/main" id="{EB564D5B-E457-153D-BEF8-348BF99AD2BB}"/>
              </a:ext>
            </a:extLst>
          </p:cNvPr>
          <p:cNvGraphicFramePr/>
          <p:nvPr>
            <p:extLst>
              <p:ext uri="{D42A27DB-BD31-4B8C-83A1-F6EECF244321}">
                <p14:modId xmlns:p14="http://schemas.microsoft.com/office/powerpoint/2010/main" val="2000665081"/>
              </p:ext>
            </p:extLst>
          </p:nvPr>
        </p:nvGraphicFramePr>
        <p:xfrm>
          <a:off x="7185025" y="704849"/>
          <a:ext cx="4921250" cy="6153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4133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E6C4DFFA-2DD3-4BD7-A2FA-44884FC00106}"/>
              </a:ext>
            </a:extLst>
          </p:cNvPr>
          <p:cNvSpPr>
            <a:spLocks noGrp="1"/>
          </p:cNvSpPr>
          <p:nvPr>
            <p:ph type="dt" sz="half" idx="10"/>
          </p:nvPr>
        </p:nvSpPr>
        <p:spPr>
          <a:xfrm>
            <a:off x="365760" y="6464808"/>
            <a:ext cx="987552" cy="310896"/>
          </a:xfrm>
        </p:spPr>
        <p:txBody>
          <a:bodyPr/>
          <a:lstStyle/>
          <a:p>
            <a:pPr>
              <a:spcAft>
                <a:spcPts val="600"/>
              </a:spcAft>
            </a:pPr>
            <a:r>
              <a:rPr lang="en-US" dirty="0"/>
              <a:t>2023</a:t>
            </a:r>
          </a:p>
        </p:txBody>
      </p:sp>
      <p:sp>
        <p:nvSpPr>
          <p:cNvPr id="12" name="Footer Placeholder 4">
            <a:extLst>
              <a:ext uri="{FF2B5EF4-FFF2-40B4-BE49-F238E27FC236}">
                <a16:creationId xmlns:a16="http://schemas.microsoft.com/office/drawing/2014/main" id="{26B7E853-3150-8B99-6EBA-87EBF340B01B}"/>
              </a:ext>
            </a:extLst>
          </p:cNvPr>
          <p:cNvSpPr>
            <a:spLocks noGrp="1"/>
          </p:cNvSpPr>
          <p:nvPr>
            <p:ph type="ftr" sz="quarter" idx="11"/>
          </p:nvPr>
        </p:nvSpPr>
        <p:spPr>
          <a:xfrm>
            <a:off x="4379976" y="6464808"/>
            <a:ext cx="3438144" cy="310896"/>
          </a:xfrm>
        </p:spPr>
        <p:txBody>
          <a:bodyPr/>
          <a:lstStyle/>
          <a:p>
            <a:pPr>
              <a:spcAft>
                <a:spcPts val="600"/>
              </a:spcAft>
            </a:pPr>
            <a:r>
              <a:rPr lang="en-US" dirty="0"/>
              <a:t>Define</a:t>
            </a:r>
          </a:p>
        </p:txBody>
      </p:sp>
      <p:sp>
        <p:nvSpPr>
          <p:cNvPr id="14" name="Slide Number Placeholder 5">
            <a:extLst>
              <a:ext uri="{FF2B5EF4-FFF2-40B4-BE49-F238E27FC236}">
                <a16:creationId xmlns:a16="http://schemas.microsoft.com/office/drawing/2014/main" id="{BF463EB1-2A79-469D-7BC5-40C224E9E2DD}"/>
              </a:ext>
            </a:extLst>
          </p:cNvPr>
          <p:cNvSpPr>
            <a:spLocks noGrp="1"/>
          </p:cNvSpPr>
          <p:nvPr>
            <p:ph type="sldNum" sz="quarter" idx="12"/>
          </p:nvPr>
        </p:nvSpPr>
        <p:spPr>
          <a:xfrm>
            <a:off x="11027664" y="6464808"/>
            <a:ext cx="987552" cy="310896"/>
          </a:xfrm>
        </p:spPr>
        <p:txBody>
          <a:bodyPr/>
          <a:lstStyle/>
          <a:p>
            <a:pPr>
              <a:spcAft>
                <a:spcPts val="600"/>
              </a:spcAft>
            </a:pPr>
            <a:fld id="{58FB4751-880F-D840-AAA9-3A15815CC996}" type="slidenum">
              <a:rPr lang="en-US" smtClean="0"/>
              <a:pPr>
                <a:spcAft>
                  <a:spcPts val="600"/>
                </a:spcAft>
              </a:pPr>
              <a:t>4</a:t>
            </a:fld>
            <a:endParaRPr lang="en-US"/>
          </a:p>
        </p:txBody>
      </p:sp>
      <p:sp>
        <p:nvSpPr>
          <p:cNvPr id="2" name="TextBox 1">
            <a:extLst>
              <a:ext uri="{FF2B5EF4-FFF2-40B4-BE49-F238E27FC236}">
                <a16:creationId xmlns:a16="http://schemas.microsoft.com/office/drawing/2014/main" id="{E7512D4E-0F26-C3EF-FAE9-DAB755B98E28}"/>
              </a:ext>
            </a:extLst>
          </p:cNvPr>
          <p:cNvSpPr txBox="1"/>
          <p:nvPr/>
        </p:nvSpPr>
        <p:spPr>
          <a:xfrm>
            <a:off x="244575" y="82296"/>
            <a:ext cx="6400800" cy="769441"/>
          </a:xfrm>
          <a:prstGeom prst="rect">
            <a:avLst/>
          </a:prstGeom>
          <a:noFill/>
        </p:spPr>
        <p:txBody>
          <a:bodyPr wrap="square" rtlCol="0">
            <a:spAutoFit/>
          </a:bodyPr>
          <a:lstStyle/>
          <a:p>
            <a:r>
              <a:rPr lang="en-US" sz="4400" b="1" dirty="0">
                <a:latin typeface="+mj-lt"/>
              </a:rPr>
              <a:t>DEFINE problems…</a:t>
            </a:r>
          </a:p>
        </p:txBody>
      </p:sp>
      <p:sp>
        <p:nvSpPr>
          <p:cNvPr id="3" name="TextBox 2">
            <a:extLst>
              <a:ext uri="{FF2B5EF4-FFF2-40B4-BE49-F238E27FC236}">
                <a16:creationId xmlns:a16="http://schemas.microsoft.com/office/drawing/2014/main" id="{FCDAF51D-967A-2C4C-2F5D-4410BDF46554}"/>
              </a:ext>
            </a:extLst>
          </p:cNvPr>
          <p:cNvSpPr txBox="1"/>
          <p:nvPr/>
        </p:nvSpPr>
        <p:spPr>
          <a:xfrm>
            <a:off x="1055416" y="851737"/>
            <a:ext cx="10466024" cy="5509200"/>
          </a:xfrm>
          <a:prstGeom prst="rect">
            <a:avLst/>
          </a:prstGeom>
          <a:noFill/>
        </p:spPr>
        <p:txBody>
          <a:bodyPr wrap="square" rtlCol="0">
            <a:spAutoFit/>
          </a:bodyPr>
          <a:lstStyle/>
          <a:p>
            <a:pPr marL="457200" indent="-457200">
              <a:buFont typeface="Arial" panose="020B0604020202020204" pitchFamily="34" charset="0"/>
              <a:buChar char="•"/>
            </a:pPr>
            <a:r>
              <a:rPr lang="en-US" sz="3200" dirty="0"/>
              <a:t>Picking up the right events, conferences or hackathons.</a:t>
            </a:r>
          </a:p>
          <a:p>
            <a:pPr marL="457200" indent="-457200">
              <a:buFont typeface="Arial" panose="020B0604020202020204" pitchFamily="34" charset="0"/>
              <a:buChar char="•"/>
            </a:pPr>
            <a:r>
              <a:rPr lang="en-US" sz="3200" dirty="0"/>
              <a:t>Accessing available resources within campus.</a:t>
            </a:r>
          </a:p>
          <a:p>
            <a:pPr marL="457200" indent="-457200">
              <a:buFont typeface="Arial" panose="020B0604020202020204" pitchFamily="34" charset="0"/>
              <a:buChar char="•"/>
            </a:pPr>
            <a:r>
              <a:rPr lang="en-US" sz="3200" dirty="0"/>
              <a:t>Approaching faculties or other authorities to discuss their issues.</a:t>
            </a:r>
          </a:p>
          <a:p>
            <a:pPr marL="457200" indent="-457200">
              <a:buFont typeface="Arial" panose="020B0604020202020204" pitchFamily="34" charset="0"/>
              <a:buChar char="•"/>
            </a:pPr>
            <a:r>
              <a:rPr lang="en-US" sz="3200" dirty="0"/>
              <a:t>Impact of their earned degrees in actual job market.</a:t>
            </a:r>
          </a:p>
          <a:p>
            <a:pPr marL="457200" indent="-457200">
              <a:buFont typeface="Arial" panose="020B0604020202020204" pitchFamily="34" charset="0"/>
              <a:buChar char="•"/>
            </a:pPr>
            <a:r>
              <a:rPr lang="en-US" sz="3200" dirty="0"/>
              <a:t>Figuring out job availabilities and skills required to fulfill requirements.</a:t>
            </a:r>
          </a:p>
          <a:p>
            <a:pPr marL="457200" indent="-457200">
              <a:buFont typeface="Arial" panose="020B0604020202020204" pitchFamily="34" charset="0"/>
              <a:buChar char="•"/>
            </a:pPr>
            <a:r>
              <a:rPr lang="en-US" sz="3200" dirty="0"/>
              <a:t>Build up profile and networks to grab right job.</a:t>
            </a:r>
          </a:p>
          <a:p>
            <a:pPr marL="457200" indent="-457200">
              <a:buFont typeface="Arial" panose="020B0604020202020204" pitchFamily="34" charset="0"/>
              <a:buChar char="•"/>
            </a:pPr>
            <a:r>
              <a:rPr lang="en-US" sz="3200" dirty="0"/>
              <a:t>Shining up core and soft skills.</a:t>
            </a:r>
          </a:p>
          <a:p>
            <a:pPr marL="457200" indent="-457200">
              <a:buFont typeface="Arial" panose="020B0604020202020204" pitchFamily="34" charset="0"/>
              <a:buChar char="•"/>
            </a:pPr>
            <a:r>
              <a:rPr lang="en-US" sz="3200" dirty="0"/>
              <a:t>Internship to experience real time job environment.</a:t>
            </a:r>
          </a:p>
          <a:p>
            <a:pPr marL="457200" indent="-457200">
              <a:buFont typeface="Arial" panose="020B0604020202020204" pitchFamily="34" charset="0"/>
              <a:buChar char="•"/>
            </a:pPr>
            <a:r>
              <a:rPr lang="en-US" sz="3200" dirty="0"/>
              <a:t>Contacts of alumni for additional guidance.</a:t>
            </a:r>
          </a:p>
        </p:txBody>
      </p:sp>
    </p:spTree>
    <p:extLst>
      <p:ext uri="{BB962C8B-B14F-4D97-AF65-F5344CB8AC3E}">
        <p14:creationId xmlns:p14="http://schemas.microsoft.com/office/powerpoint/2010/main" val="421012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AF3199EE-DB9C-FC62-82A5-660331187905}"/>
              </a:ext>
            </a:extLst>
          </p:cNvPr>
          <p:cNvSpPr/>
          <p:nvPr/>
        </p:nvSpPr>
        <p:spPr>
          <a:xfrm>
            <a:off x="6349025" y="3480909"/>
            <a:ext cx="5638800" cy="2769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98A27C9-F851-E66C-40D6-3F9BB1C3E3F6}"/>
              </a:ext>
            </a:extLst>
          </p:cNvPr>
          <p:cNvSpPr/>
          <p:nvPr/>
        </p:nvSpPr>
        <p:spPr>
          <a:xfrm>
            <a:off x="347470" y="3579632"/>
            <a:ext cx="5638799" cy="2684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F0DF1A-C3B7-718E-BFA4-C757A112982A}"/>
              </a:ext>
            </a:extLst>
          </p:cNvPr>
          <p:cNvSpPr/>
          <p:nvPr/>
        </p:nvSpPr>
        <p:spPr>
          <a:xfrm>
            <a:off x="365760" y="816618"/>
            <a:ext cx="5477218" cy="2562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Rectangle: Rounded Corners 14">
            <a:extLst>
              <a:ext uri="{FF2B5EF4-FFF2-40B4-BE49-F238E27FC236}">
                <a16:creationId xmlns:a16="http://schemas.microsoft.com/office/drawing/2014/main" id="{CDD64882-0586-6499-C243-7EAB840E0CC8}"/>
              </a:ext>
            </a:extLst>
          </p:cNvPr>
          <p:cNvSpPr/>
          <p:nvPr/>
        </p:nvSpPr>
        <p:spPr>
          <a:xfrm>
            <a:off x="6349024" y="816618"/>
            <a:ext cx="5560209" cy="2504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9FE6C06-4D3E-9CEA-A9A8-B33261B4D7D6}"/>
              </a:ext>
            </a:extLst>
          </p:cNvPr>
          <p:cNvSpPr>
            <a:spLocks noGrp="1"/>
          </p:cNvSpPr>
          <p:nvPr>
            <p:ph sz="half" idx="1"/>
          </p:nvPr>
        </p:nvSpPr>
        <p:spPr>
          <a:xfrm>
            <a:off x="457200" y="3593522"/>
            <a:ext cx="5583936" cy="2656642"/>
          </a:xfrm>
        </p:spPr>
        <p:txBody>
          <a:bodyPr/>
          <a:lstStyle/>
          <a:p>
            <a:pPr marL="0" indent="0">
              <a:buNone/>
            </a:pPr>
            <a:r>
              <a:rPr lang="en-US" b="1" dirty="0">
                <a:solidFill>
                  <a:srgbClr val="C00000"/>
                </a:solidFill>
                <a:latin typeface="+mj-lt"/>
              </a:rPr>
              <a:t>  DO</a:t>
            </a:r>
          </a:p>
          <a:p>
            <a:r>
              <a:rPr lang="en-US" sz="2000" b="1" dirty="0"/>
              <a:t>Provide resources to shine up soft skills.</a:t>
            </a:r>
          </a:p>
          <a:p>
            <a:r>
              <a:rPr lang="en-US" sz="2000" b="1" dirty="0"/>
              <a:t>Guide students to make them employable in future.</a:t>
            </a:r>
          </a:p>
          <a:p>
            <a:r>
              <a:rPr lang="en-US" sz="2000" b="1" dirty="0"/>
              <a:t>More elective courses are offered.</a:t>
            </a:r>
          </a:p>
          <a:p>
            <a:r>
              <a:rPr lang="en-US" sz="2000" b="1" dirty="0"/>
              <a:t>Promote cultural events of different ethnicity. </a:t>
            </a:r>
          </a:p>
          <a:p>
            <a:endParaRPr lang="en-US" sz="1800" b="1" dirty="0"/>
          </a:p>
        </p:txBody>
      </p:sp>
      <p:sp>
        <p:nvSpPr>
          <p:cNvPr id="7" name="Content Placeholder 6">
            <a:extLst>
              <a:ext uri="{FF2B5EF4-FFF2-40B4-BE49-F238E27FC236}">
                <a16:creationId xmlns:a16="http://schemas.microsoft.com/office/drawing/2014/main" id="{DA355F38-6F00-AF6B-91C3-1DEF0F4AEE00}"/>
              </a:ext>
            </a:extLst>
          </p:cNvPr>
          <p:cNvSpPr>
            <a:spLocks noGrp="1"/>
          </p:cNvSpPr>
          <p:nvPr>
            <p:ph sz="half" idx="2"/>
          </p:nvPr>
        </p:nvSpPr>
        <p:spPr>
          <a:xfrm>
            <a:off x="6477918" y="816618"/>
            <a:ext cx="5256882" cy="2477425"/>
          </a:xfrm>
        </p:spPr>
        <p:txBody>
          <a:bodyPr>
            <a:normAutofit lnSpcReduction="10000"/>
          </a:bodyPr>
          <a:lstStyle/>
          <a:p>
            <a:pPr marL="0" indent="0">
              <a:buNone/>
            </a:pPr>
            <a:r>
              <a:rPr lang="en-US" b="1" dirty="0">
                <a:solidFill>
                  <a:srgbClr val="C00000"/>
                </a:solidFill>
              </a:rPr>
              <a:t>  </a:t>
            </a:r>
            <a:r>
              <a:rPr lang="en-US" b="1" dirty="0">
                <a:solidFill>
                  <a:srgbClr val="C00000"/>
                </a:solidFill>
                <a:latin typeface="+mj-lt"/>
              </a:rPr>
              <a:t>THINK</a:t>
            </a:r>
          </a:p>
          <a:p>
            <a:r>
              <a:rPr lang="en-US" sz="2000" b="1" dirty="0"/>
              <a:t>Take action to control retention rate.</a:t>
            </a:r>
          </a:p>
          <a:p>
            <a:r>
              <a:rPr lang="en-US" sz="2000" b="1" dirty="0"/>
              <a:t>Set up evening classes  only so professional people can well manage their time.</a:t>
            </a:r>
          </a:p>
          <a:p>
            <a:r>
              <a:rPr lang="en-US" sz="2000" b="1" dirty="0"/>
              <a:t>Free and easily accessible in-campus medical facilities.</a:t>
            </a:r>
          </a:p>
          <a:p>
            <a:r>
              <a:rPr lang="en-US" sz="2000" b="1" dirty="0"/>
              <a:t>Better public transport facility for students</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Quadrants</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5</a:t>
            </a:fld>
            <a:endParaRPr lang="en-US" dirty="0"/>
          </a:p>
        </p:txBody>
      </p:sp>
      <p:sp>
        <p:nvSpPr>
          <p:cNvPr id="2" name="Title 1">
            <a:extLst>
              <a:ext uri="{FF2B5EF4-FFF2-40B4-BE49-F238E27FC236}">
                <a16:creationId xmlns:a16="http://schemas.microsoft.com/office/drawing/2014/main" id="{B7E2A6D6-3141-0E39-4114-677562DF93A5}"/>
              </a:ext>
            </a:extLst>
          </p:cNvPr>
          <p:cNvSpPr>
            <a:spLocks noGrp="1"/>
          </p:cNvSpPr>
          <p:nvPr>
            <p:ph type="title"/>
          </p:nvPr>
        </p:nvSpPr>
        <p:spPr>
          <a:xfrm>
            <a:off x="0" y="82296"/>
            <a:ext cx="9144000" cy="676656"/>
          </a:xfrm>
        </p:spPr>
        <p:txBody>
          <a:bodyPr/>
          <a:lstStyle/>
          <a:p>
            <a:r>
              <a:rPr lang="en-US" b="1" dirty="0">
                <a:solidFill>
                  <a:schemeClr val="bg2">
                    <a:lumMod val="50000"/>
                  </a:schemeClr>
                </a:solidFill>
              </a:rPr>
              <a:t>Quadrants (In general)…</a:t>
            </a:r>
          </a:p>
        </p:txBody>
      </p:sp>
      <p:sp>
        <p:nvSpPr>
          <p:cNvPr id="12" name="Content Placeholder 4">
            <a:extLst>
              <a:ext uri="{FF2B5EF4-FFF2-40B4-BE49-F238E27FC236}">
                <a16:creationId xmlns:a16="http://schemas.microsoft.com/office/drawing/2014/main" id="{C61C21B2-B16B-6DB2-00CF-4EC51D30F9AF}"/>
              </a:ext>
            </a:extLst>
          </p:cNvPr>
          <p:cNvSpPr txBox="1">
            <a:spLocks/>
          </p:cNvSpPr>
          <p:nvPr/>
        </p:nvSpPr>
        <p:spPr>
          <a:xfrm>
            <a:off x="365760" y="816618"/>
            <a:ext cx="5477218" cy="2504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  </a:t>
            </a:r>
            <a:r>
              <a:rPr lang="en-US" b="1" dirty="0">
                <a:solidFill>
                  <a:srgbClr val="C00000"/>
                </a:solidFill>
                <a:latin typeface="+mj-lt"/>
              </a:rPr>
              <a:t>SAY</a:t>
            </a:r>
          </a:p>
          <a:p>
            <a:r>
              <a:rPr lang="en-US" sz="2000" b="1" dirty="0"/>
              <a:t>Classes are  need to be more interactive.</a:t>
            </a:r>
          </a:p>
          <a:p>
            <a:r>
              <a:rPr lang="en-US" sz="2000" b="1" dirty="0"/>
              <a:t>Invest in modern infrastructure and advanced resources.</a:t>
            </a:r>
          </a:p>
          <a:p>
            <a:r>
              <a:rPr lang="en-US" sz="2000" b="1" dirty="0"/>
              <a:t>Arrange Internship opportunities.</a:t>
            </a:r>
          </a:p>
          <a:p>
            <a:r>
              <a:rPr lang="en-US" sz="2000" b="1" dirty="0"/>
              <a:t>Tie-up with IT companies.</a:t>
            </a:r>
          </a:p>
          <a:p>
            <a:endParaRPr lang="en-US" sz="1800" b="1" dirty="0"/>
          </a:p>
        </p:txBody>
      </p:sp>
      <p:sp>
        <p:nvSpPr>
          <p:cNvPr id="13" name="Content Placeholder 4">
            <a:extLst>
              <a:ext uri="{FF2B5EF4-FFF2-40B4-BE49-F238E27FC236}">
                <a16:creationId xmlns:a16="http://schemas.microsoft.com/office/drawing/2014/main" id="{868E726E-89B9-7E5B-B26F-2084BDE15FDE}"/>
              </a:ext>
            </a:extLst>
          </p:cNvPr>
          <p:cNvSpPr txBox="1">
            <a:spLocks/>
          </p:cNvSpPr>
          <p:nvPr/>
        </p:nvSpPr>
        <p:spPr>
          <a:xfrm>
            <a:off x="6349024" y="3480909"/>
            <a:ext cx="5475746" cy="2783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latin typeface="+mj-lt"/>
              </a:rPr>
              <a:t>    FEEL</a:t>
            </a:r>
          </a:p>
          <a:p>
            <a:r>
              <a:rPr lang="en-US" sz="2000" b="1" dirty="0"/>
              <a:t>Encourage successful alumni to share their experiences.</a:t>
            </a:r>
          </a:p>
          <a:p>
            <a:r>
              <a:rPr lang="en-US" sz="2000" b="1" dirty="0"/>
              <a:t>Bring more IT-related guest lecturers. </a:t>
            </a:r>
          </a:p>
          <a:p>
            <a:r>
              <a:rPr lang="en-US" sz="2000" b="1" dirty="0"/>
              <a:t>Career fairs should be more effective.</a:t>
            </a:r>
          </a:p>
          <a:p>
            <a:r>
              <a:rPr lang="en-US" sz="2000" b="1" dirty="0"/>
              <a:t>Research based project and activities to be introduced.</a:t>
            </a:r>
          </a:p>
          <a:p>
            <a:endParaRPr lang="en-US" sz="2000" b="1" dirty="0"/>
          </a:p>
          <a:p>
            <a:endParaRPr lang="en-US" sz="2000" b="1" dirty="0"/>
          </a:p>
          <a:p>
            <a:endParaRPr lang="en-US" sz="2000" b="1" dirty="0"/>
          </a:p>
          <a:p>
            <a:endParaRPr lang="en-US" sz="1800" b="1" dirty="0"/>
          </a:p>
          <a:p>
            <a:endParaRPr lang="en-US" sz="1800" b="1" dirty="0"/>
          </a:p>
        </p:txBody>
      </p:sp>
    </p:spTree>
    <p:extLst>
      <p:ext uri="{BB962C8B-B14F-4D97-AF65-F5344CB8AC3E}">
        <p14:creationId xmlns:p14="http://schemas.microsoft.com/office/powerpoint/2010/main" val="123413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Surveys</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6</a:t>
            </a:fld>
            <a:endParaRPr lang="en-US" dirty="0"/>
          </a:p>
        </p:txBody>
      </p:sp>
      <p:sp>
        <p:nvSpPr>
          <p:cNvPr id="10" name="TextBox 9">
            <a:extLst>
              <a:ext uri="{FF2B5EF4-FFF2-40B4-BE49-F238E27FC236}">
                <a16:creationId xmlns:a16="http://schemas.microsoft.com/office/drawing/2014/main" id="{1DA5D59D-A3F0-5E5F-B87E-CCA7468BDA99}"/>
              </a:ext>
            </a:extLst>
          </p:cNvPr>
          <p:cNvSpPr txBox="1"/>
          <p:nvPr/>
        </p:nvSpPr>
        <p:spPr>
          <a:xfrm>
            <a:off x="1169991" y="1266939"/>
            <a:ext cx="3084723" cy="830997"/>
          </a:xfrm>
          <a:prstGeom prst="rect">
            <a:avLst/>
          </a:prstGeom>
          <a:noFill/>
        </p:spPr>
        <p:txBody>
          <a:bodyPr wrap="square" rtlCol="0">
            <a:spAutoFit/>
          </a:bodyPr>
          <a:lstStyle/>
          <a:p>
            <a:r>
              <a:rPr lang="en-US" sz="4800" b="1" dirty="0">
                <a:latin typeface="+mj-lt"/>
              </a:rPr>
              <a:t>SURVEY</a:t>
            </a:r>
          </a:p>
        </p:txBody>
      </p:sp>
      <p:sp>
        <p:nvSpPr>
          <p:cNvPr id="11" name="TextBox 10">
            <a:extLst>
              <a:ext uri="{FF2B5EF4-FFF2-40B4-BE49-F238E27FC236}">
                <a16:creationId xmlns:a16="http://schemas.microsoft.com/office/drawing/2014/main" id="{EA5E429E-02D3-5907-AF80-A20B7DF3C58F}"/>
              </a:ext>
            </a:extLst>
          </p:cNvPr>
          <p:cNvSpPr txBox="1"/>
          <p:nvPr/>
        </p:nvSpPr>
        <p:spPr>
          <a:xfrm>
            <a:off x="5041539" y="2315966"/>
            <a:ext cx="6907576" cy="3200876"/>
          </a:xfrm>
          <a:prstGeom prst="rect">
            <a:avLst/>
          </a:prstGeom>
          <a:noFill/>
        </p:spPr>
        <p:txBody>
          <a:bodyPr wrap="square" rtlCol="0">
            <a:spAutoFit/>
          </a:bodyPr>
          <a:lstStyle/>
          <a:p>
            <a:r>
              <a:rPr lang="en-US" sz="4000" b="1" dirty="0">
                <a:solidFill>
                  <a:srgbClr val="AD5C4D"/>
                </a:solidFill>
              </a:rPr>
              <a:t>based on…</a:t>
            </a:r>
          </a:p>
          <a:p>
            <a:r>
              <a:rPr lang="en-US" sz="3200" b="1" dirty="0"/>
              <a:t>	</a:t>
            </a:r>
            <a:r>
              <a:rPr lang="en-US" sz="2800" b="1" dirty="0"/>
              <a:t>CSULA Marketing/ Promotion, Rewards for Events, Affordability, Internship, Career fairs, Overshadowed by other CSUs, Core/ Soft skills, Guest lecturers, Health activities, Quiz competitions &amp; Scholarships.  </a:t>
            </a:r>
          </a:p>
          <a:p>
            <a:r>
              <a:rPr lang="en-US" dirty="0"/>
              <a:t> </a:t>
            </a:r>
          </a:p>
        </p:txBody>
      </p:sp>
    </p:spTree>
    <p:extLst>
      <p:ext uri="{BB962C8B-B14F-4D97-AF65-F5344CB8AC3E}">
        <p14:creationId xmlns:p14="http://schemas.microsoft.com/office/powerpoint/2010/main" val="2927665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Surveys</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7</a:t>
            </a:fld>
            <a:endParaRPr lang="en-US" dirty="0"/>
          </a:p>
        </p:txBody>
      </p:sp>
      <p:pic>
        <p:nvPicPr>
          <p:cNvPr id="5" name="Picture 4" descr="A graph with blue and white bars&#10;&#10;Description automatically generated">
            <a:extLst>
              <a:ext uri="{FF2B5EF4-FFF2-40B4-BE49-F238E27FC236}">
                <a16:creationId xmlns:a16="http://schemas.microsoft.com/office/drawing/2014/main" id="{1FD0A5FB-07A5-0AB6-651D-F29978CBCC29}"/>
              </a:ext>
            </a:extLst>
          </p:cNvPr>
          <p:cNvPicPr>
            <a:picLocks noChangeAspect="1"/>
          </p:cNvPicPr>
          <p:nvPr/>
        </p:nvPicPr>
        <p:blipFill>
          <a:blip r:embed="rId3"/>
          <a:stretch>
            <a:fillRect/>
          </a:stretch>
        </p:blipFill>
        <p:spPr>
          <a:xfrm>
            <a:off x="209321" y="1101687"/>
            <a:ext cx="7608799" cy="5221994"/>
          </a:xfrm>
          <a:prstGeom prst="rect">
            <a:avLst/>
          </a:prstGeom>
        </p:spPr>
      </p:pic>
      <p:sp>
        <p:nvSpPr>
          <p:cNvPr id="7" name="TextBox 6">
            <a:extLst>
              <a:ext uri="{FF2B5EF4-FFF2-40B4-BE49-F238E27FC236}">
                <a16:creationId xmlns:a16="http://schemas.microsoft.com/office/drawing/2014/main" id="{6059A341-994A-41B3-53E5-FE4CA85900ED}"/>
              </a:ext>
            </a:extLst>
          </p:cNvPr>
          <p:cNvSpPr txBox="1"/>
          <p:nvPr/>
        </p:nvSpPr>
        <p:spPr>
          <a:xfrm>
            <a:off x="8042313" y="93833"/>
            <a:ext cx="4149687" cy="637097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1">
                    <a:lumMod val="50000"/>
                  </a:schemeClr>
                </a:solidFill>
              </a:rPr>
              <a:t>A</a:t>
            </a:r>
            <a:r>
              <a:rPr lang="en-US" sz="2400" dirty="0"/>
              <a:t> – More Marketing / Promoting CSULA</a:t>
            </a:r>
          </a:p>
          <a:p>
            <a:pPr marL="342900" indent="-342900">
              <a:buFont typeface="Arial" panose="020B0604020202020204" pitchFamily="34" charset="0"/>
              <a:buChar char="•"/>
            </a:pPr>
            <a:r>
              <a:rPr lang="en-US" sz="2400" b="1" dirty="0">
                <a:solidFill>
                  <a:schemeClr val="accent1">
                    <a:lumMod val="50000"/>
                  </a:schemeClr>
                </a:solidFill>
              </a:rPr>
              <a:t>B</a:t>
            </a:r>
            <a:r>
              <a:rPr lang="en-US" sz="2400" dirty="0"/>
              <a:t> – Rewards to take part in Events</a:t>
            </a:r>
          </a:p>
          <a:p>
            <a:pPr marL="342900" indent="-342900">
              <a:buFont typeface="Arial" panose="020B0604020202020204" pitchFamily="34" charset="0"/>
              <a:buChar char="•"/>
            </a:pPr>
            <a:r>
              <a:rPr lang="en-US" sz="2400" b="1" dirty="0">
                <a:solidFill>
                  <a:schemeClr val="accent1">
                    <a:lumMod val="50000"/>
                  </a:schemeClr>
                </a:solidFill>
              </a:rPr>
              <a:t>C</a:t>
            </a:r>
            <a:r>
              <a:rPr lang="en-US" sz="2400" dirty="0"/>
              <a:t> – Affordability- A key factor</a:t>
            </a:r>
          </a:p>
          <a:p>
            <a:pPr marL="342900" indent="-342900">
              <a:buFont typeface="Arial" panose="020B0604020202020204" pitchFamily="34" charset="0"/>
              <a:buChar char="•"/>
            </a:pPr>
            <a:r>
              <a:rPr lang="en-US" sz="2400" b="1" dirty="0">
                <a:solidFill>
                  <a:schemeClr val="accent1">
                    <a:lumMod val="50000"/>
                  </a:schemeClr>
                </a:solidFill>
              </a:rPr>
              <a:t>D</a:t>
            </a:r>
            <a:r>
              <a:rPr lang="en-US" sz="2400" dirty="0"/>
              <a:t> – Overshadowed by other CSUs</a:t>
            </a:r>
          </a:p>
          <a:p>
            <a:pPr marL="342900" indent="-342900">
              <a:buFont typeface="Arial" panose="020B0604020202020204" pitchFamily="34" charset="0"/>
              <a:buChar char="•"/>
            </a:pPr>
            <a:r>
              <a:rPr lang="en-US" sz="2400" b="1" dirty="0">
                <a:solidFill>
                  <a:schemeClr val="accent1">
                    <a:lumMod val="50000"/>
                  </a:schemeClr>
                </a:solidFill>
              </a:rPr>
              <a:t>E</a:t>
            </a:r>
            <a:r>
              <a:rPr lang="en-US" sz="2400" dirty="0"/>
              <a:t> – Internship –a part of Curriculum</a:t>
            </a:r>
          </a:p>
          <a:p>
            <a:pPr marL="342900" indent="-342900">
              <a:buFont typeface="Arial" panose="020B0604020202020204" pitchFamily="34" charset="0"/>
              <a:buChar char="•"/>
            </a:pPr>
            <a:r>
              <a:rPr lang="en-US" sz="2400" b="1" dirty="0">
                <a:solidFill>
                  <a:schemeClr val="accent1">
                    <a:lumMod val="50000"/>
                  </a:schemeClr>
                </a:solidFill>
              </a:rPr>
              <a:t>F</a:t>
            </a:r>
            <a:r>
              <a:rPr lang="en-US" sz="2400" dirty="0"/>
              <a:t> – Inviting IT Guest lecturers</a:t>
            </a:r>
          </a:p>
          <a:p>
            <a:pPr marL="342900" indent="-342900">
              <a:buFont typeface="Arial" panose="020B0604020202020204" pitchFamily="34" charset="0"/>
              <a:buChar char="•"/>
            </a:pPr>
            <a:r>
              <a:rPr lang="en-US" sz="2400" b="1" dirty="0">
                <a:solidFill>
                  <a:schemeClr val="accent1">
                    <a:lumMod val="50000"/>
                  </a:schemeClr>
                </a:solidFill>
              </a:rPr>
              <a:t>G</a:t>
            </a:r>
            <a:r>
              <a:rPr lang="en-US" sz="2400" dirty="0"/>
              <a:t> – Effective career fairs</a:t>
            </a:r>
          </a:p>
          <a:p>
            <a:pPr marL="342900" indent="-342900">
              <a:buFont typeface="Arial" panose="020B0604020202020204" pitchFamily="34" charset="0"/>
              <a:buChar char="•"/>
            </a:pPr>
            <a:r>
              <a:rPr lang="en-US" sz="2400" b="1" dirty="0">
                <a:solidFill>
                  <a:schemeClr val="accent1">
                    <a:lumMod val="50000"/>
                  </a:schemeClr>
                </a:solidFill>
              </a:rPr>
              <a:t>H</a:t>
            </a:r>
            <a:r>
              <a:rPr lang="en-US" sz="2400" dirty="0"/>
              <a:t> – Shining up core/ soft skills</a:t>
            </a:r>
          </a:p>
          <a:p>
            <a:pPr marL="342900" indent="-342900">
              <a:buFont typeface="Arial" panose="020B0604020202020204" pitchFamily="34" charset="0"/>
              <a:buChar char="•"/>
            </a:pPr>
            <a:r>
              <a:rPr lang="en-US" sz="2400" b="1" dirty="0">
                <a:solidFill>
                  <a:schemeClr val="accent1">
                    <a:lumMod val="50000"/>
                  </a:schemeClr>
                </a:solidFill>
              </a:rPr>
              <a:t>I</a:t>
            </a:r>
            <a:r>
              <a:rPr lang="en-US" sz="2400" dirty="0"/>
              <a:t> – More Health-related activities</a:t>
            </a:r>
          </a:p>
          <a:p>
            <a:pPr marL="342900" indent="-342900">
              <a:buFont typeface="Arial" panose="020B0604020202020204" pitchFamily="34" charset="0"/>
              <a:buChar char="•"/>
            </a:pPr>
            <a:r>
              <a:rPr lang="en-US" sz="2400" b="1" dirty="0">
                <a:solidFill>
                  <a:schemeClr val="accent1">
                    <a:lumMod val="50000"/>
                  </a:schemeClr>
                </a:solidFill>
              </a:rPr>
              <a:t>J</a:t>
            </a:r>
            <a:r>
              <a:rPr lang="en-US" sz="2400" dirty="0"/>
              <a:t> – Inter college Quiz competition</a:t>
            </a:r>
          </a:p>
          <a:p>
            <a:pPr marL="342900" indent="-342900">
              <a:buFont typeface="Arial" panose="020B0604020202020204" pitchFamily="34" charset="0"/>
              <a:buChar char="•"/>
            </a:pPr>
            <a:r>
              <a:rPr lang="en-US" sz="2400" b="1" dirty="0">
                <a:solidFill>
                  <a:schemeClr val="accent1">
                    <a:lumMod val="50000"/>
                  </a:schemeClr>
                </a:solidFill>
              </a:rPr>
              <a:t>K</a:t>
            </a:r>
            <a:r>
              <a:rPr lang="en-US" sz="2400" dirty="0"/>
              <a:t> – More Scholarships offer</a:t>
            </a:r>
          </a:p>
        </p:txBody>
      </p:sp>
      <p:sp>
        <p:nvSpPr>
          <p:cNvPr id="9" name="TextBox 8">
            <a:extLst>
              <a:ext uri="{FF2B5EF4-FFF2-40B4-BE49-F238E27FC236}">
                <a16:creationId xmlns:a16="http://schemas.microsoft.com/office/drawing/2014/main" id="{09810CF4-4D6D-5DEB-AE71-485B8C7D136E}"/>
              </a:ext>
            </a:extLst>
          </p:cNvPr>
          <p:cNvSpPr txBox="1"/>
          <p:nvPr/>
        </p:nvSpPr>
        <p:spPr>
          <a:xfrm>
            <a:off x="365760" y="93833"/>
            <a:ext cx="7213845" cy="646331"/>
          </a:xfrm>
          <a:prstGeom prst="rect">
            <a:avLst/>
          </a:prstGeom>
          <a:noFill/>
        </p:spPr>
        <p:txBody>
          <a:bodyPr wrap="square" rtlCol="0">
            <a:spAutoFit/>
          </a:bodyPr>
          <a:lstStyle/>
          <a:p>
            <a:r>
              <a:rPr lang="en-US" sz="3600" b="1" dirty="0">
                <a:solidFill>
                  <a:schemeClr val="accent2">
                    <a:lumMod val="75000"/>
                  </a:schemeClr>
                </a:solidFill>
                <a:latin typeface="+mj-lt"/>
              </a:rPr>
              <a:t>SURVEY  conclusion…</a:t>
            </a:r>
          </a:p>
        </p:txBody>
      </p:sp>
    </p:spTree>
    <p:extLst>
      <p:ext uri="{BB962C8B-B14F-4D97-AF65-F5344CB8AC3E}">
        <p14:creationId xmlns:p14="http://schemas.microsoft.com/office/powerpoint/2010/main" val="394079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a:lstStyle/>
          <a:p>
            <a:r>
              <a:rPr lang="en-US" dirty="0"/>
              <a:t>2023</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a:lstStyle/>
          <a:p>
            <a:r>
              <a:rPr lang="en-US" dirty="0"/>
              <a:t>personas</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8</a:t>
            </a:fld>
            <a:endParaRPr lang="en-US" dirty="0"/>
          </a:p>
        </p:txBody>
      </p:sp>
      <p:sp>
        <p:nvSpPr>
          <p:cNvPr id="11" name="Rectangle 10">
            <a:extLst>
              <a:ext uri="{FF2B5EF4-FFF2-40B4-BE49-F238E27FC236}">
                <a16:creationId xmlns:a16="http://schemas.microsoft.com/office/drawing/2014/main" id="{625B22FE-2CFF-6A31-4EEF-978134EE45AE}"/>
              </a:ext>
            </a:extLst>
          </p:cNvPr>
          <p:cNvSpPr/>
          <p:nvPr/>
        </p:nvSpPr>
        <p:spPr>
          <a:xfrm>
            <a:off x="6240" y="0"/>
            <a:ext cx="1506662" cy="6286500"/>
          </a:xfrm>
          <a:prstGeom prst="rect">
            <a:avLst/>
          </a:prstGeom>
          <a:solidFill>
            <a:schemeClr val="bg2">
              <a:lumMod val="90000"/>
            </a:schemeClr>
          </a:solidFill>
        </p:spPr>
        <p:style>
          <a:lnRef idx="2">
            <a:schemeClr val="accent2">
              <a:shade val="50000"/>
            </a:schemeClr>
          </a:lnRef>
          <a:fillRef idx="1">
            <a:schemeClr val="accent2"/>
          </a:fillRef>
          <a:effectRef idx="0">
            <a:schemeClr val="accent2"/>
          </a:effectRef>
          <a:fontRef idx="minor">
            <a:schemeClr val="lt1"/>
          </a:fontRef>
        </p:style>
        <p:txBody>
          <a:bodyPr vert="wordArtVert" rtlCol="0" anchor="ctr">
            <a:scene3d>
              <a:camera prst="orthographicFront"/>
              <a:lightRig rig="soft" dir="t">
                <a:rot lat="0" lon="0" rev="15600000"/>
              </a:lightRig>
            </a:scene3d>
            <a:sp3d extrusionH="57150" prstMaterial="softEdge">
              <a:bevelT w="25400" h="38100"/>
            </a:sp3d>
          </a:bodyPr>
          <a:lstStyle/>
          <a:p>
            <a:pPr algn="ctr"/>
            <a:r>
              <a:rPr lang="en-US" sz="3200" b="1" dirty="0">
                <a:ln>
                  <a:solidFill>
                    <a:schemeClr val="accent1">
                      <a:lumMod val="25000"/>
                    </a:schemeClr>
                  </a:solidFill>
                </a:ln>
                <a:solidFill>
                  <a:schemeClr val="accent4"/>
                </a:solidFill>
                <a:latin typeface="Aptos Black" panose="020B0004020202020204" pitchFamily="34" charset="0"/>
              </a:rPr>
              <a:t>PERSONAS</a:t>
            </a:r>
          </a:p>
        </p:txBody>
      </p:sp>
      <p:pic>
        <p:nvPicPr>
          <p:cNvPr id="15" name="Picture 14">
            <a:extLst>
              <a:ext uri="{FF2B5EF4-FFF2-40B4-BE49-F238E27FC236}">
                <a16:creationId xmlns:a16="http://schemas.microsoft.com/office/drawing/2014/main" id="{9ADFB750-6B0D-1425-72BC-061708EB2CFF}"/>
              </a:ext>
            </a:extLst>
          </p:cNvPr>
          <p:cNvPicPr>
            <a:picLocks noChangeAspect="1"/>
          </p:cNvPicPr>
          <p:nvPr/>
        </p:nvPicPr>
        <p:blipFill>
          <a:blip r:embed="rId2"/>
          <a:stretch>
            <a:fillRect/>
          </a:stretch>
        </p:blipFill>
        <p:spPr>
          <a:xfrm>
            <a:off x="1728221" y="64125"/>
            <a:ext cx="1877559" cy="1604275"/>
          </a:xfrm>
          <a:prstGeom prst="rect">
            <a:avLst/>
          </a:prstGeom>
        </p:spPr>
      </p:pic>
      <p:sp>
        <p:nvSpPr>
          <p:cNvPr id="17" name="TextBox 16">
            <a:extLst>
              <a:ext uri="{FF2B5EF4-FFF2-40B4-BE49-F238E27FC236}">
                <a16:creationId xmlns:a16="http://schemas.microsoft.com/office/drawing/2014/main" id="{7074B277-C357-0109-D134-D957F6F31BEA}"/>
              </a:ext>
            </a:extLst>
          </p:cNvPr>
          <p:cNvSpPr txBox="1"/>
          <p:nvPr/>
        </p:nvSpPr>
        <p:spPr>
          <a:xfrm>
            <a:off x="4012406" y="0"/>
            <a:ext cx="5017293" cy="1732526"/>
          </a:xfrm>
          <a:prstGeom prst="rect">
            <a:avLst/>
          </a:prstGeom>
          <a:noFill/>
        </p:spPr>
        <p:txBody>
          <a:bodyPr wrap="square">
            <a:spAutoFit/>
          </a:bodyPr>
          <a:lstStyle/>
          <a:p>
            <a:pPr marL="0" marR="0" algn="just">
              <a:lnSpc>
                <a:spcPct val="115000"/>
              </a:lnSpc>
              <a:spcBef>
                <a:spcPts val="0"/>
              </a:spcBef>
              <a:spcAft>
                <a:spcPts val="1000"/>
              </a:spcAft>
            </a:pPr>
            <a:r>
              <a:rPr lang="en-US" dirty="0">
                <a:effectLst/>
                <a:latin typeface="Calibri" panose="020F0502020204030204" pitchFamily="34" charset="0"/>
                <a:ea typeface="Calibri" panose="020F0502020204030204" pitchFamily="34" charset="0"/>
                <a:cs typeface="Shruti" panose="020B0502040204020203" pitchFamily="34" charset="0"/>
              </a:rPr>
              <a:t>Name: Sarah Lopez </a:t>
            </a:r>
          </a:p>
          <a:p>
            <a:pPr marL="0" marR="0" algn="just">
              <a:lnSpc>
                <a:spcPct val="115000"/>
              </a:lnSpc>
              <a:spcBef>
                <a:spcPts val="0"/>
              </a:spcBef>
              <a:spcAft>
                <a:spcPts val="1000"/>
              </a:spcAft>
            </a:pPr>
            <a:r>
              <a:rPr lang="en-US" dirty="0">
                <a:effectLst/>
                <a:latin typeface="Calibri" panose="020F0502020204030204" pitchFamily="34" charset="0"/>
                <a:ea typeface="Calibri" panose="020F0502020204030204" pitchFamily="34" charset="0"/>
                <a:cs typeface="Shruti" panose="020B0502040204020203" pitchFamily="34" charset="0"/>
              </a:rPr>
              <a:t>Age: 24 </a:t>
            </a:r>
          </a:p>
          <a:p>
            <a:pPr marL="0" marR="0" algn="just">
              <a:lnSpc>
                <a:spcPct val="115000"/>
              </a:lnSpc>
              <a:spcBef>
                <a:spcPts val="0"/>
              </a:spcBef>
              <a:spcAft>
                <a:spcPts val="1000"/>
              </a:spcAft>
            </a:pPr>
            <a:r>
              <a:rPr lang="en-US" dirty="0">
                <a:effectLst/>
                <a:latin typeface="Calibri" panose="020F0502020204030204" pitchFamily="34" charset="0"/>
                <a:ea typeface="Calibri" panose="020F0502020204030204" pitchFamily="34" charset="0"/>
                <a:cs typeface="Shruti" panose="020B0502040204020203" pitchFamily="34" charset="0"/>
              </a:rPr>
              <a:t>Born: Los Angeles USA </a:t>
            </a:r>
          </a:p>
          <a:p>
            <a:pPr marL="0" marR="0" algn="just">
              <a:lnSpc>
                <a:spcPct val="115000"/>
              </a:lnSpc>
              <a:spcBef>
                <a:spcPts val="0"/>
              </a:spcBef>
              <a:spcAft>
                <a:spcPts val="1000"/>
              </a:spcAft>
            </a:pPr>
            <a:r>
              <a:rPr lang="en-US" dirty="0">
                <a:effectLst/>
                <a:latin typeface="Calibri" panose="020F0502020204030204" pitchFamily="34" charset="0"/>
                <a:ea typeface="Calibri" panose="020F0502020204030204" pitchFamily="34" charset="0"/>
                <a:cs typeface="Shruti" panose="020B0502040204020203" pitchFamily="34" charset="0"/>
              </a:rPr>
              <a:t>Student: 1</a:t>
            </a:r>
            <a:r>
              <a:rPr lang="en-US" baseline="30000" dirty="0">
                <a:effectLst/>
                <a:latin typeface="Calibri" panose="020F0502020204030204" pitchFamily="34" charset="0"/>
                <a:ea typeface="Calibri" panose="020F0502020204030204" pitchFamily="34" charset="0"/>
                <a:cs typeface="Shruti" panose="020B0502040204020203" pitchFamily="34" charset="0"/>
              </a:rPr>
              <a:t>st</a:t>
            </a:r>
            <a:r>
              <a:rPr lang="en-US" dirty="0">
                <a:effectLst/>
                <a:latin typeface="Calibri" panose="020F0502020204030204" pitchFamily="34" charset="0"/>
                <a:ea typeface="Calibri" panose="020F0502020204030204" pitchFamily="34" charset="0"/>
                <a:cs typeface="Shruti" panose="020B0502040204020203" pitchFamily="34" charset="0"/>
              </a:rPr>
              <a:t> sem. MSIS at CSULA</a:t>
            </a:r>
          </a:p>
        </p:txBody>
      </p:sp>
      <p:sp>
        <p:nvSpPr>
          <p:cNvPr id="19" name="TextBox 18">
            <a:extLst>
              <a:ext uri="{FF2B5EF4-FFF2-40B4-BE49-F238E27FC236}">
                <a16:creationId xmlns:a16="http://schemas.microsoft.com/office/drawing/2014/main" id="{B7B6B2FF-AFC2-39EB-C97B-D8D5F79945E7}"/>
              </a:ext>
            </a:extLst>
          </p:cNvPr>
          <p:cNvSpPr txBox="1"/>
          <p:nvPr/>
        </p:nvSpPr>
        <p:spPr>
          <a:xfrm>
            <a:off x="1657350" y="1701371"/>
            <a:ext cx="10528411" cy="4555093"/>
          </a:xfrm>
          <a:prstGeom prst="rect">
            <a:avLst/>
          </a:prstGeom>
          <a:noFill/>
        </p:spPr>
        <p:txBody>
          <a:bodyPr wrap="square">
            <a:spAutoFit/>
          </a:bodyPr>
          <a:lstStyle/>
          <a:p>
            <a:pPr marL="0" marR="0">
              <a:spcBef>
                <a:spcPts val="0"/>
              </a:spcBef>
              <a:spcAft>
                <a:spcPts val="600"/>
              </a:spcAft>
            </a:pPr>
            <a:r>
              <a:rPr lang="en-US" dirty="0">
                <a:effectLst/>
                <a:latin typeface="Calibri" panose="020F0502020204030204" pitchFamily="34" charset="0"/>
                <a:ea typeface="Calibri" panose="020F0502020204030204" pitchFamily="34" charset="0"/>
                <a:cs typeface="Shruti" panose="020B0502040204020203" pitchFamily="34" charset="0"/>
              </a:rPr>
              <a:t>Sarah, a talented girl is pursuing masters in Information System at California State University, Los Angeles. She has been living with her parents and siblings in LA City since her birth. She has always been looking for school and college closer to her home so she can manage her studies while staying with her parents’ home. Her career goal is to get a job in one of the well-known IT companies as a Data Scientist.</a:t>
            </a:r>
          </a:p>
          <a:p>
            <a:pPr marL="0" marR="0">
              <a:spcBef>
                <a:spcPts val="0"/>
              </a:spcBef>
              <a:spcAft>
                <a:spcPts val="600"/>
              </a:spcAft>
            </a:pPr>
            <a:r>
              <a:rPr lang="en-US" dirty="0">
                <a:effectLst/>
                <a:latin typeface="Calibri" panose="020F0502020204030204" pitchFamily="34" charset="0"/>
                <a:ea typeface="Calibri" panose="020F0502020204030204" pitchFamily="34" charset="0"/>
                <a:cs typeface="Shruti" panose="020B0502040204020203" pitchFamily="34" charset="0"/>
              </a:rPr>
              <a:t>Her main reason to choose CSULA was not just only ease in commutation but also well affordable as CSULA receives significant amount of funds every year which makes local students to pay less tuition fees. She has also considered the popularity of this University as one of the factors while making decision. </a:t>
            </a:r>
          </a:p>
          <a:p>
            <a:pPr marL="0" marR="0">
              <a:spcBef>
                <a:spcPts val="0"/>
              </a:spcBef>
              <a:spcAft>
                <a:spcPts val="600"/>
              </a:spcAft>
            </a:pPr>
            <a:r>
              <a:rPr lang="en-US" dirty="0">
                <a:effectLst/>
                <a:latin typeface="Calibri" panose="020F0502020204030204" pitchFamily="34" charset="0"/>
                <a:ea typeface="Calibri" panose="020F0502020204030204" pitchFamily="34" charset="0"/>
                <a:cs typeface="Shruti" panose="020B0502040204020203" pitchFamily="34" charset="0"/>
              </a:rPr>
              <a:t>She wishes that her profile receives good responses in a job market after finishing her study at CSULA and to get appreciation for skills and knowledge gained in this University</a:t>
            </a:r>
            <a:r>
              <a:rPr lang="en-US" dirty="0">
                <a:latin typeface="Calibri" panose="020F0502020204030204" pitchFamily="34" charset="0"/>
                <a:ea typeface="Calibri" panose="020F0502020204030204" pitchFamily="34" charset="0"/>
                <a:cs typeface="Shruti" panose="020B0502040204020203" pitchFamily="34" charset="0"/>
              </a:rPr>
              <a:t>.</a:t>
            </a:r>
            <a:endParaRPr lang="en-US" dirty="0">
              <a:effectLst/>
              <a:latin typeface="Calibri" panose="020F0502020204030204" pitchFamily="34" charset="0"/>
              <a:ea typeface="Calibri" panose="020F0502020204030204" pitchFamily="34" charset="0"/>
              <a:cs typeface="Shruti" panose="020B0502040204020203" pitchFamily="34" charset="0"/>
            </a:endParaRPr>
          </a:p>
          <a:p>
            <a:pPr marL="0" marR="0">
              <a:spcBef>
                <a:spcPts val="0"/>
              </a:spcBef>
              <a:spcAft>
                <a:spcPts val="600"/>
              </a:spcAft>
            </a:pPr>
            <a:r>
              <a:rPr lang="en-US" dirty="0">
                <a:effectLst/>
                <a:latin typeface="Calibri" panose="020F0502020204030204" pitchFamily="34" charset="0"/>
                <a:ea typeface="Calibri" panose="020F0502020204030204" pitchFamily="34" charset="0"/>
                <a:cs typeface="Shruti" panose="020B0502040204020203" pitchFamily="34" charset="0"/>
              </a:rPr>
              <a:t>She suggests that CSULA should put more efforts to attract talented students not only from US but all over the world</a:t>
            </a:r>
            <a:r>
              <a:rPr lang="en-US" dirty="0">
                <a:latin typeface="Calibri" panose="020F0502020204030204" pitchFamily="34" charset="0"/>
                <a:ea typeface="Calibri" panose="020F0502020204030204" pitchFamily="34" charset="0"/>
                <a:cs typeface="Shruti" panose="020B0502040204020203" pitchFamily="34" charset="0"/>
              </a:rPr>
              <a:t> and</a:t>
            </a:r>
            <a:r>
              <a:rPr lang="en-US" dirty="0">
                <a:effectLst/>
                <a:latin typeface="Calibri" panose="020F0502020204030204" pitchFamily="34" charset="0"/>
                <a:ea typeface="Calibri" panose="020F0502020204030204" pitchFamily="34" charset="0"/>
                <a:cs typeface="Shruti" panose="020B0502040204020203" pitchFamily="34" charset="0"/>
              </a:rPr>
              <a:t> reach out the companies who get ready to send their talented employees as part time students to upskill themselves. </a:t>
            </a:r>
          </a:p>
          <a:p>
            <a:pPr marL="0" marR="0">
              <a:spcBef>
                <a:spcPts val="0"/>
              </a:spcBef>
              <a:spcAft>
                <a:spcPts val="600"/>
              </a:spcAft>
            </a:pPr>
            <a:r>
              <a:rPr lang="en-US" dirty="0">
                <a:effectLst/>
                <a:latin typeface="Calibri" panose="020F0502020204030204" pitchFamily="34" charset="0"/>
                <a:ea typeface="Calibri" panose="020F0502020204030204" pitchFamily="34" charset="0"/>
                <a:cs typeface="Shruti" panose="020B0502040204020203" pitchFamily="34" charset="0"/>
              </a:rPr>
              <a:t>Some Inter-school quiz competitions are need to be arranged specifically for IS/IT students so they could face real time competitive atmosphere and realize where they stand. IT people mostly remain in stressful situations throughout their career so stress busting activities like yoga, meditation are also to be introduced. </a:t>
            </a:r>
          </a:p>
        </p:txBody>
      </p:sp>
      <p:sp>
        <p:nvSpPr>
          <p:cNvPr id="22" name="TextBox 21">
            <a:extLst>
              <a:ext uri="{FF2B5EF4-FFF2-40B4-BE49-F238E27FC236}">
                <a16:creationId xmlns:a16="http://schemas.microsoft.com/office/drawing/2014/main" id="{CAB2451F-28F1-AF5A-7F10-D29CCD8EB731}"/>
              </a:ext>
            </a:extLst>
          </p:cNvPr>
          <p:cNvSpPr txBox="1"/>
          <p:nvPr/>
        </p:nvSpPr>
        <p:spPr>
          <a:xfrm>
            <a:off x="1328171" y="24479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5285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a:lstStyle/>
          <a:p>
            <a:r>
              <a:rPr lang="en-US" dirty="0"/>
              <a:t>2023</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a:lstStyle/>
          <a:p>
            <a:r>
              <a:rPr lang="en-US" dirty="0"/>
              <a:t>personas</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9</a:t>
            </a:fld>
            <a:endParaRPr lang="en-US" dirty="0"/>
          </a:p>
        </p:txBody>
      </p:sp>
      <p:sp>
        <p:nvSpPr>
          <p:cNvPr id="11" name="Rectangle 10">
            <a:extLst>
              <a:ext uri="{FF2B5EF4-FFF2-40B4-BE49-F238E27FC236}">
                <a16:creationId xmlns:a16="http://schemas.microsoft.com/office/drawing/2014/main" id="{625B22FE-2CFF-6A31-4EEF-978134EE45AE}"/>
              </a:ext>
            </a:extLst>
          </p:cNvPr>
          <p:cNvSpPr/>
          <p:nvPr/>
        </p:nvSpPr>
        <p:spPr>
          <a:xfrm>
            <a:off x="6240" y="0"/>
            <a:ext cx="1506662" cy="6286500"/>
          </a:xfrm>
          <a:prstGeom prst="rect">
            <a:avLst/>
          </a:prstGeom>
          <a:solidFill>
            <a:schemeClr val="bg2">
              <a:lumMod val="90000"/>
            </a:schemeClr>
          </a:solidFill>
        </p:spPr>
        <p:style>
          <a:lnRef idx="2">
            <a:schemeClr val="accent2">
              <a:shade val="50000"/>
            </a:schemeClr>
          </a:lnRef>
          <a:fillRef idx="1">
            <a:schemeClr val="accent2"/>
          </a:fillRef>
          <a:effectRef idx="0">
            <a:schemeClr val="accent2"/>
          </a:effectRef>
          <a:fontRef idx="minor">
            <a:schemeClr val="lt1"/>
          </a:fontRef>
        </p:style>
        <p:txBody>
          <a:bodyPr vert="wordArtVert" rtlCol="0" anchor="ctr">
            <a:scene3d>
              <a:camera prst="orthographicFront"/>
              <a:lightRig rig="soft" dir="t">
                <a:rot lat="0" lon="0" rev="15600000"/>
              </a:lightRig>
            </a:scene3d>
            <a:sp3d extrusionH="57150" prstMaterial="softEdge">
              <a:bevelT w="25400" h="38100"/>
            </a:sp3d>
          </a:bodyPr>
          <a:lstStyle/>
          <a:p>
            <a:pPr algn="ctr"/>
            <a:r>
              <a:rPr lang="en-US" sz="3200" b="1" dirty="0">
                <a:ln>
                  <a:solidFill>
                    <a:schemeClr val="accent1">
                      <a:lumMod val="25000"/>
                    </a:schemeClr>
                  </a:solidFill>
                </a:ln>
                <a:solidFill>
                  <a:schemeClr val="accent4"/>
                </a:solidFill>
                <a:latin typeface="Aptos Black" panose="020B0004020202020204" pitchFamily="34" charset="0"/>
              </a:rPr>
              <a:t>PERSONAS</a:t>
            </a:r>
          </a:p>
        </p:txBody>
      </p:sp>
      <p:sp>
        <p:nvSpPr>
          <p:cNvPr id="17" name="TextBox 16">
            <a:extLst>
              <a:ext uri="{FF2B5EF4-FFF2-40B4-BE49-F238E27FC236}">
                <a16:creationId xmlns:a16="http://schemas.microsoft.com/office/drawing/2014/main" id="{7074B277-C357-0109-D134-D957F6F31BEA}"/>
              </a:ext>
            </a:extLst>
          </p:cNvPr>
          <p:cNvSpPr txBox="1"/>
          <p:nvPr/>
        </p:nvSpPr>
        <p:spPr>
          <a:xfrm>
            <a:off x="4012407" y="0"/>
            <a:ext cx="3645694" cy="2179315"/>
          </a:xfrm>
          <a:prstGeom prst="rect">
            <a:avLst/>
          </a:prstGeom>
          <a:noFill/>
        </p:spPr>
        <p:txBody>
          <a:bodyPr wrap="square">
            <a:spAutoFit/>
          </a:bodyPr>
          <a:lstStyle/>
          <a:p>
            <a:pPr marL="0" marR="0" algn="just">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Shruti" panose="020B0502040204020203" pitchFamily="34" charset="0"/>
              </a:rPr>
              <a:t>Name: Rahul Singh </a:t>
            </a:r>
          </a:p>
          <a:p>
            <a:pPr marL="0" marR="0" algn="just">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Shruti" panose="020B0502040204020203" pitchFamily="34" charset="0"/>
              </a:rPr>
              <a:t>Age: 23 </a:t>
            </a:r>
          </a:p>
          <a:p>
            <a:pPr marL="0" marR="0" algn="just">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Shruti" panose="020B0502040204020203" pitchFamily="34" charset="0"/>
              </a:rPr>
              <a:t>Born: Mumbai INDIA </a:t>
            </a:r>
          </a:p>
          <a:p>
            <a:pPr marL="0" marR="0" algn="just">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Shruti" panose="020B0502040204020203" pitchFamily="34" charset="0"/>
              </a:rPr>
              <a:t>Student: 3</a:t>
            </a:r>
            <a:r>
              <a:rPr lang="en-US" sz="1800" baseline="30000" dirty="0">
                <a:effectLst/>
                <a:latin typeface="Calibri" panose="020F0502020204030204" pitchFamily="34" charset="0"/>
                <a:ea typeface="Calibri" panose="020F0502020204030204" pitchFamily="34" charset="0"/>
                <a:cs typeface="Shruti" panose="020B0502040204020203" pitchFamily="34" charset="0"/>
              </a:rPr>
              <a:t>rd</a:t>
            </a:r>
            <a:r>
              <a:rPr lang="en-US" sz="1800" dirty="0">
                <a:effectLst/>
                <a:latin typeface="Calibri" panose="020F0502020204030204" pitchFamily="34" charset="0"/>
                <a:ea typeface="Calibri" panose="020F0502020204030204" pitchFamily="34" charset="0"/>
                <a:cs typeface="Shruti" panose="020B0502040204020203" pitchFamily="34" charset="0"/>
              </a:rPr>
              <a:t> sem. MSIS at CSULA</a:t>
            </a:r>
          </a:p>
          <a:p>
            <a:pPr marL="0" marR="0" algn="just">
              <a:lnSpc>
                <a:spcPct val="115000"/>
              </a:lnSpc>
              <a:spcBef>
                <a:spcPts val="0"/>
              </a:spcBef>
              <a:spcAft>
                <a:spcPts val="1000"/>
              </a:spcAft>
            </a:pP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
        <p:nvSpPr>
          <p:cNvPr id="19" name="TextBox 18">
            <a:extLst>
              <a:ext uri="{FF2B5EF4-FFF2-40B4-BE49-F238E27FC236}">
                <a16:creationId xmlns:a16="http://schemas.microsoft.com/office/drawing/2014/main" id="{B7B6B2FF-AFC2-39EB-C97B-D8D5F79945E7}"/>
              </a:ext>
            </a:extLst>
          </p:cNvPr>
          <p:cNvSpPr txBox="1"/>
          <p:nvPr/>
        </p:nvSpPr>
        <p:spPr>
          <a:xfrm>
            <a:off x="1657349" y="1814005"/>
            <a:ext cx="10528411" cy="4078039"/>
          </a:xfrm>
          <a:prstGeom prst="rect">
            <a:avLst/>
          </a:prstGeom>
          <a:noFill/>
        </p:spPr>
        <p:txBody>
          <a:bodyPr wrap="square">
            <a:spAutoFit/>
          </a:bodyPr>
          <a:lstStyle/>
          <a:p>
            <a:pPr marL="0" marR="0">
              <a:spcBef>
                <a:spcPts val="0"/>
              </a:spcBef>
              <a:spcAft>
                <a:spcPts val="1000"/>
              </a:spcAft>
            </a:pPr>
            <a:r>
              <a:rPr lang="en-US" sz="1800" dirty="0">
                <a:effectLst/>
                <a:latin typeface="Calibri" panose="020F0502020204030204" pitchFamily="34" charset="0"/>
                <a:ea typeface="Calibri" panose="020F0502020204030204" pitchFamily="34" charset="0"/>
                <a:cs typeface="Shruti" panose="020B0502040204020203" pitchFamily="34" charset="0"/>
              </a:rPr>
              <a:t>Rahul, Indian national has completed his under graduation from Mumbai University in Computer Science and is now pursuing masters at CSULA in Information Systems. While choosing this university, he was not aware of the different CSUs campuses and their significance. He only considered the state and location popularity.</a:t>
            </a:r>
          </a:p>
          <a:p>
            <a:pPr marL="0" marR="0">
              <a:spcBef>
                <a:spcPts val="0"/>
              </a:spcBef>
              <a:spcAft>
                <a:spcPts val="1000"/>
              </a:spcAft>
            </a:pPr>
            <a:r>
              <a:rPr lang="en-US" sz="1800" dirty="0">
                <a:effectLst/>
                <a:latin typeface="Calibri" panose="020F0502020204030204" pitchFamily="34" charset="0"/>
                <a:ea typeface="Calibri" panose="020F0502020204030204" pitchFamily="34" charset="0"/>
                <a:cs typeface="Shruti" panose="020B0502040204020203" pitchFamily="34" charset="0"/>
              </a:rPr>
              <a:t>He believes that CSULA has to send their representatives to the many locations especially in India and China to make the students aware with CSULA, on spot admission and offering scholarships to talented students. As international students are used to pay more tuition fees compare to local students so fees should be competitive and reasonable.</a:t>
            </a:r>
          </a:p>
          <a:p>
            <a:pPr marL="0" marR="0">
              <a:spcBef>
                <a:spcPts val="0"/>
              </a:spcBef>
              <a:spcAft>
                <a:spcPts val="1000"/>
              </a:spcAft>
            </a:pPr>
            <a:r>
              <a:rPr lang="en-US" sz="1800" dirty="0">
                <a:effectLst/>
                <a:latin typeface="Calibri" panose="020F0502020204030204" pitchFamily="34" charset="0"/>
                <a:ea typeface="Calibri" panose="020F0502020204030204" pitchFamily="34" charset="0"/>
                <a:cs typeface="Shruti" panose="020B0502040204020203" pitchFamily="34" charset="0"/>
              </a:rPr>
              <a:t>In this University, He likes to be a part of diversified culture and the same he desires to have in professional career in US after finishing his study, so he wants mandatory internship to be introduced as a part of curriculum to get real time professional experience and enhance his chances for employment. Guest lecturers from the IT companies are also to be invited frequently to motivate, guide and aware with current &amp; future job trends.  </a:t>
            </a:r>
          </a:p>
          <a:p>
            <a:pPr marL="0" marR="0">
              <a:spcBef>
                <a:spcPts val="0"/>
              </a:spcBef>
              <a:spcAft>
                <a:spcPts val="1000"/>
              </a:spcAft>
            </a:pPr>
            <a:r>
              <a:rPr lang="en-US" sz="1800" dirty="0">
                <a:effectLst/>
                <a:latin typeface="Calibri" panose="020F0502020204030204" pitchFamily="34" charset="0"/>
                <a:ea typeface="Calibri" panose="020F0502020204030204" pitchFamily="34" charset="0"/>
                <a:cs typeface="Shruti" panose="020B0502040204020203" pitchFamily="34" charset="0"/>
              </a:rPr>
              <a:t>As the International students mostly rely on buses and shuttles so public transport system should be more robust and efficient so they can save their valuable time considerably.</a:t>
            </a:r>
          </a:p>
        </p:txBody>
      </p:sp>
      <p:sp>
        <p:nvSpPr>
          <p:cNvPr id="22" name="TextBox 21">
            <a:extLst>
              <a:ext uri="{FF2B5EF4-FFF2-40B4-BE49-F238E27FC236}">
                <a16:creationId xmlns:a16="http://schemas.microsoft.com/office/drawing/2014/main" id="{CAB2451F-28F1-AF5A-7F10-D29CCD8EB731}"/>
              </a:ext>
            </a:extLst>
          </p:cNvPr>
          <p:cNvSpPr txBox="1"/>
          <p:nvPr/>
        </p:nvSpPr>
        <p:spPr>
          <a:xfrm>
            <a:off x="1328171" y="2447925"/>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E371DE2A-F54F-9227-B930-E6CC50386638}"/>
              </a:ext>
            </a:extLst>
          </p:cNvPr>
          <p:cNvPicPr>
            <a:picLocks noChangeAspect="1"/>
          </p:cNvPicPr>
          <p:nvPr/>
        </p:nvPicPr>
        <p:blipFill>
          <a:blip r:embed="rId2"/>
          <a:stretch>
            <a:fillRect/>
          </a:stretch>
        </p:blipFill>
        <p:spPr>
          <a:xfrm>
            <a:off x="1728148" y="76762"/>
            <a:ext cx="1572904" cy="1579001"/>
          </a:xfrm>
          <a:prstGeom prst="rect">
            <a:avLst/>
          </a:prstGeom>
        </p:spPr>
      </p:pic>
    </p:spTree>
    <p:extLst>
      <p:ext uri="{BB962C8B-B14F-4D97-AF65-F5344CB8AC3E}">
        <p14:creationId xmlns:p14="http://schemas.microsoft.com/office/powerpoint/2010/main" val="1402701963"/>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ganic design" id="{5BB9B75E-A368-4614-97CA-C549A936357F}" vid="{66BDDD71-3AB6-4D26-9C54-3E9BC0AA3D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AE7813-FB42-416C-BEF8-5F3180DDB0F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EE26AC2-BC04-45BA-BD7C-5CDF09AA9426}">
  <ds:schemaRefs>
    <ds:schemaRef ds:uri="http://schemas.microsoft.com/sharepoint/v3/contenttype/forms"/>
  </ds:schemaRefs>
</ds:datastoreItem>
</file>

<file path=customXml/itemProps3.xml><?xml version="1.0" encoding="utf-8"?>
<ds:datastoreItem xmlns:ds="http://schemas.openxmlformats.org/officeDocument/2006/customXml" ds:itemID="{18840F3C-8AB4-4243-A06A-B5999EF600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1043</TotalTime>
  <Words>1275</Words>
  <Application>Microsoft Office PowerPoint</Application>
  <PresentationFormat>Widescreen</PresentationFormat>
  <Paragraphs>170</Paragraphs>
  <Slides>17</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ADLaM Display</vt:lpstr>
      <vt:lpstr>Amasis MT Pro Black</vt:lpstr>
      <vt:lpstr>Aptos Black</vt:lpstr>
      <vt:lpstr>Arial</vt:lpstr>
      <vt:lpstr>Arial Black</vt:lpstr>
      <vt:lpstr>Calibri</vt:lpstr>
      <vt:lpstr>Courier New</vt:lpstr>
      <vt:lpstr>Gill Sans Nova</vt:lpstr>
      <vt:lpstr>Gill Sans Nova Light</vt:lpstr>
      <vt:lpstr>Sagona Book</vt:lpstr>
      <vt:lpstr>Office Theme</vt:lpstr>
      <vt:lpstr>CIS: Empowering Future Tech Leaders for Career Success</vt:lpstr>
      <vt:lpstr>meet our team…</vt:lpstr>
      <vt:lpstr>Design Journey </vt:lpstr>
      <vt:lpstr>PowerPoint Presentation</vt:lpstr>
      <vt:lpstr>Quadrants (In general)…</vt:lpstr>
      <vt:lpstr>PowerPoint Presentation</vt:lpstr>
      <vt:lpstr>PowerPoint Presentation</vt:lpstr>
      <vt:lpstr>PowerPoint Presentation</vt:lpstr>
      <vt:lpstr>PowerPoint Presentation</vt:lpstr>
      <vt:lpstr>PROTOTYPE</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Empowering Future Tech Leaders for Career Success</dc:title>
  <dc:creator>SHAH, SAPAN V</dc:creator>
  <cp:lastModifiedBy>SHAH, SAPAN V</cp:lastModifiedBy>
  <cp:revision>46</cp:revision>
  <dcterms:created xsi:type="dcterms:W3CDTF">2023-12-04T00:44:50Z</dcterms:created>
  <dcterms:modified xsi:type="dcterms:W3CDTF">2023-12-07T06:33:29Z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